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  <p:embeddedFont>
      <p:font typeface="Garamond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i3m5Ywl79cvx2KMwA5vhAW8666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3" Type="http://schemas.openxmlformats.org/officeDocument/2006/relationships/font" Target="fonts/Garamond-bold.fntdata"/><Relationship Id="rId12" Type="http://schemas.openxmlformats.org/officeDocument/2006/relationships/font" Target="fonts/Garamond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Garamond-boldItalic.fntdata"/><Relationship Id="rId14" Type="http://schemas.openxmlformats.org/officeDocument/2006/relationships/font" Target="fonts/Garamond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https://commons.wikimedia.org/wiki/File:China_2a.jpg </a:t>
            </a:r>
            <a:endParaRPr/>
          </a:p>
        </p:txBody>
      </p:sp>
      <p:sp>
        <p:nvSpPr>
          <p:cNvPr id="251" name="Google Shape;25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4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4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4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23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descr="HD-PanelTitleR1.png" id="98" name="Google Shape;98;p2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23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descr="HDRibbonTitle-UniformTrim.png" id="100" name="Google Shape;100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101" name="Google Shape;101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" name="Google Shape;102;p23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3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4" name="Google Shape;104;p23"/>
          <p:cNvSpPr txBox="1"/>
          <p:nvPr>
            <p:ph idx="10" type="dt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3"/>
          <p:cNvSpPr txBox="1"/>
          <p:nvPr>
            <p:ph idx="11" type="ftr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3"/>
          <p:cNvSpPr txBox="1"/>
          <p:nvPr>
            <p:ph idx="12" type="sldNum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7" name="Google Shape;107;p23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Google Shape;109;p24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0" name="Google Shape;110;p2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12" name="Google Shape;112;p2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5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Google Shape;118;p2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21" name="Google Shape;121;p25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3" name="Google Shape;123;p26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" name="Google Shape;124;p26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6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26" name="Google Shape;126;p26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27" name="Google Shape;127;p2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7"/>
          <p:cNvSpPr txBox="1"/>
          <p:nvPr>
            <p:ph idx="1" type="body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133" name="Google Shape;133;p27"/>
          <p:cNvSpPr txBox="1"/>
          <p:nvPr>
            <p:ph idx="2" type="body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4" name="Google Shape;134;p27"/>
          <p:cNvSpPr txBox="1"/>
          <p:nvPr>
            <p:ph idx="3" type="body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135" name="Google Shape;135;p27"/>
          <p:cNvSpPr txBox="1"/>
          <p:nvPr>
            <p:ph idx="4" type="body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6" name="Google Shape;136;p2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9" name="Google Shape;139;p27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8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45" name="Google Shape;145;p28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0"/>
          <p:cNvSpPr txBox="1"/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0"/>
          <p:cNvSpPr txBox="1"/>
          <p:nvPr>
            <p:ph idx="1" type="body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53" name="Google Shape;153;p30"/>
          <p:cNvSpPr txBox="1"/>
          <p:nvPr>
            <p:ph idx="2" type="body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154" name="Google Shape;154;p3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7" name="Google Shape;157;p30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/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31"/>
          <p:cNvSpPr/>
          <p:nvPr>
            <p:ph idx="2" type="pic"/>
          </p:nvPr>
        </p:nvSpPr>
        <p:spPr>
          <a:xfrm>
            <a:off x="8094831" y="1041400"/>
            <a:ext cx="3063347" cy="47752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1" name="Google Shape;161;p31"/>
          <p:cNvSpPr txBox="1"/>
          <p:nvPr>
            <p:ph idx="1" type="body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162" name="Google Shape;162;p3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3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2"/>
          <p:cNvSpPr txBox="1"/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2"/>
          <p:cNvSpPr/>
          <p:nvPr>
            <p:ph idx="2" type="pic"/>
          </p:nvPr>
        </p:nvSpPr>
        <p:spPr>
          <a:xfrm>
            <a:off x="1041427" y="1041399"/>
            <a:ext cx="10105972" cy="3335869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8" name="Google Shape;168;p32"/>
          <p:cNvSpPr txBox="1"/>
          <p:nvPr>
            <p:ph idx="1" type="body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169" name="Google Shape;169;p3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3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3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"/>
          <p:cNvSpPr txBox="1"/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33"/>
          <p:cNvSpPr txBox="1"/>
          <p:nvPr>
            <p:ph idx="1" type="body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5" name="Google Shape;175;p3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3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3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8" name="Google Shape;178;p33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/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34"/>
          <p:cNvSpPr txBox="1"/>
          <p:nvPr>
            <p:ph idx="1" type="body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82" name="Google Shape;182;p34"/>
          <p:cNvSpPr txBox="1"/>
          <p:nvPr>
            <p:ph idx="2" type="body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3" name="Google Shape;183;p3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3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3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6" name="Google Shape;186;p34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87" name="Google Shape;187;p3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88" name="Google Shape;188;p34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/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35"/>
          <p:cNvSpPr txBox="1"/>
          <p:nvPr>
            <p:ph idx="1" type="body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2" name="Google Shape;192;p3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3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3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 txBox="1"/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36"/>
          <p:cNvSpPr txBox="1"/>
          <p:nvPr>
            <p:ph idx="1" type="body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8" name="Google Shape;198;p36"/>
          <p:cNvSpPr txBox="1"/>
          <p:nvPr>
            <p:ph idx="2" type="body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9" name="Google Shape;199;p3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3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3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2" name="Google Shape;202;p36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203" name="Google Shape;203;p36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204" name="Google Shape;204;p36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/>
          <p:cNvSpPr txBox="1"/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37"/>
          <p:cNvSpPr txBox="1"/>
          <p:nvPr>
            <p:ph idx="1" type="body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8" name="Google Shape;208;p37"/>
          <p:cNvSpPr txBox="1"/>
          <p:nvPr>
            <p:ph idx="2" type="body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9" name="Google Shape;209;p3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3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3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12" name="Google Shape;212;p37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8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38"/>
          <p:cNvSpPr txBox="1"/>
          <p:nvPr>
            <p:ph idx="1" type="body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216" name="Google Shape;216;p3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3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3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19" name="Google Shape;219;p38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9"/>
          <p:cNvSpPr txBox="1"/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39"/>
          <p:cNvSpPr txBox="1"/>
          <p:nvPr>
            <p:ph idx="1" type="body"/>
          </p:nvPr>
        </p:nvSpPr>
        <p:spPr>
          <a:xfrm rot="5400000">
            <a:off x="2565043" y="-287514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223" name="Google Shape;223;p3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3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26" name="Google Shape;226;p39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5.jpg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7.xml"/><Relationship Id="rId6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20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22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descr="HD-PanelContent.png" id="87" name="Google Shape;87;p2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" name="Google Shape;88;p22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descr="HDRibbonContent-UniformTrim.png" id="89" name="Google Shape;89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90" name="Google Shape;90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1" name="Google Shape;91;p2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386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4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3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4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4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93" name="Google Shape;93;p2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94" name="Google Shape;94;p2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95" name="Google Shape;95;p2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hyperlink" Target="https://commons.wikimedia.org/wiki/File:China_2a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231" name="Google Shape;23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233" name="Google Shape;233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</a:pPr>
            <a:r>
              <a:rPr lang="en-US"/>
              <a:t>THE ZHOU DYNASTY </a:t>
            </a:r>
            <a:endParaRPr/>
          </a:p>
        </p:txBody>
      </p:sp>
      <p:sp>
        <p:nvSpPr>
          <p:cNvPr id="239" name="Google Shape;239;p2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rPr lang="en-US"/>
              <a:t>To study the main features and the rise and fall of the Zhou Dynasty </a:t>
            </a:r>
            <a:endParaRPr/>
          </a:p>
        </p:txBody>
      </p:sp>
      <p:sp>
        <p:nvSpPr>
          <p:cNvPr id="240" name="Google Shape;240;p2"/>
          <p:cNvSpPr txBox="1"/>
          <p:nvPr/>
        </p:nvSpPr>
        <p:spPr>
          <a:xfrm>
            <a:off x="3192577" y="4603001"/>
            <a:ext cx="5806846" cy="646331"/>
          </a:xfrm>
          <a:prstGeom prst="rect">
            <a:avLst/>
          </a:prstGeom>
          <a:solidFill>
            <a:srgbClr val="D5E49A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Key Phrase – Mandate of Heaven: Heaven will grant the King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legitimacy based on the prosperity of the Kingdom.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/>
              <a:t>Shang Dynasty Collapsed in 1046 </a:t>
            </a:r>
            <a:endParaRPr/>
          </a:p>
        </p:txBody>
      </p:sp>
      <p:sp>
        <p:nvSpPr>
          <p:cNvPr id="246" name="Google Shape;246;p4"/>
          <p:cNvSpPr txBox="1"/>
          <p:nvPr>
            <p:ph idx="1" type="body"/>
          </p:nvPr>
        </p:nvSpPr>
        <p:spPr>
          <a:xfrm>
            <a:off x="3325852" y="2285999"/>
            <a:ext cx="6365487" cy="3318936"/>
          </a:xfrm>
          <a:prstGeom prst="rect">
            <a:avLst/>
          </a:prstGeom>
          <a:solidFill>
            <a:srgbClr val="7CCCAB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ctr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US"/>
              <a:t>The Zhou Dynasty rose to power and ruled for eight centuries by defeating the last king. </a:t>
            </a:r>
            <a:endParaRPr/>
          </a:p>
          <a:p>
            <a:pPr indent="-285750" lvl="0" marL="285750" rtl="0" algn="ctr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US"/>
              <a:t>The Zhou Kings Wen and Wu, as the myth goes, witnessed supernatural events that meant that the mandate of heaven had passed to the Zhou. </a:t>
            </a:r>
            <a:endParaRPr/>
          </a:p>
          <a:p>
            <a:pPr indent="-285750" lvl="0" marL="285750" rtl="0" algn="ctr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US"/>
              <a:t>King Wen, assisted by his able minister Yu, began the conquest of Shang, which was later carried out by Wu </a:t>
            </a:r>
            <a:endParaRPr/>
          </a:p>
        </p:txBody>
      </p:sp>
      <p:sp>
        <p:nvSpPr>
          <p:cNvPr id="247" name="Google Shape;247;p4"/>
          <p:cNvSpPr txBox="1"/>
          <p:nvPr/>
        </p:nvSpPr>
        <p:spPr>
          <a:xfrm>
            <a:off x="4025589" y="5729881"/>
            <a:ext cx="4773294" cy="646331"/>
          </a:xfrm>
          <a:prstGeom prst="rect">
            <a:avLst/>
          </a:prstGeom>
          <a:solidFill>
            <a:srgbClr val="D5E49A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On your worksheet, fill out the appropriate section.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"/>
          <p:cNvSpPr txBox="1"/>
          <p:nvPr>
            <p:ph idx="1" type="body"/>
          </p:nvPr>
        </p:nvSpPr>
        <p:spPr>
          <a:xfrm>
            <a:off x="987057" y="1253331"/>
            <a:ext cx="5257800" cy="4351338"/>
          </a:xfrm>
          <a:prstGeom prst="rect">
            <a:avLst/>
          </a:prstGeom>
          <a:solidFill>
            <a:srgbClr val="7CCCAB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US"/>
              <a:t>The Dynasty is divided into periods - The </a:t>
            </a:r>
            <a:r>
              <a:rPr b="1" lang="en-US"/>
              <a:t>Western</a:t>
            </a:r>
            <a:r>
              <a:rPr lang="en-US"/>
              <a:t> and the </a:t>
            </a:r>
            <a:r>
              <a:rPr b="1" lang="en-US"/>
              <a:t>Eastern </a:t>
            </a:r>
            <a:r>
              <a:rPr lang="en-US"/>
              <a:t>Zhou Dynasty 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US"/>
              <a:t>The Western Zhou had its capital in the west in the Wei River Valley </a:t>
            </a:r>
            <a:endParaRPr/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US"/>
              <a:t>The Eastern Zhou began in 771 BCE when the dynasty had to move to the east to the present-day city of Luoyang  in the Yellow River Valley </a:t>
            </a:r>
            <a:endParaRPr/>
          </a:p>
          <a:p>
            <a:pPr indent="-110490" lvl="0" marL="285750" rtl="0" algn="l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254" name="Google Shape;25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3550" y="0"/>
            <a:ext cx="4540250" cy="578922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5"/>
          <p:cNvSpPr txBox="1"/>
          <p:nvPr/>
        </p:nvSpPr>
        <p:spPr>
          <a:xfrm>
            <a:off x="6813550" y="5954233"/>
            <a:ext cx="435063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: The Zhou Dynasty with the capital marked as a red dot 		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2025-02-13T10:07:55Z</dcterms:created>
  <dc:creator>Sujata BANERJEE</dc:creator>
</cp:coreProperties>
</file>