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  <p:embeddedFont>
      <p:font typeface="Libre Franklin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4MaYc4UhxXrB8c0slvlRxgroq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Franklin-regular.fntdata"/><Relationship Id="rId10" Type="http://schemas.openxmlformats.org/officeDocument/2006/relationships/font" Target="fonts/Play-bold.fntdata"/><Relationship Id="rId13" Type="http://schemas.openxmlformats.org/officeDocument/2006/relationships/font" Target="fonts/LibreFranklin-italic.fntdata"/><Relationship Id="rId12" Type="http://schemas.openxmlformats.org/officeDocument/2006/relationships/font" Target="fonts/LibreFranklin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15" Type="http://customschemas.google.com/relationships/presentationmetadata" Target="metadata"/><Relationship Id="rId14" Type="http://schemas.openxmlformats.org/officeDocument/2006/relationships/font" Target="fonts/LibreFranklin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lt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" type="subTitle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17"/>
          <p:cNvSpPr txBox="1"/>
          <p:nvPr>
            <p:ph idx="10" type="dt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1" type="ftr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8" name="Google Shape;98;p17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9" name="Google Shape;99;p17"/>
            <p:cNvSpPr/>
            <p:nvPr/>
          </p:nvSpPr>
          <p:spPr>
            <a:xfrm>
              <a:off x="8151962" y="1685652"/>
              <a:ext cx="3275013" cy="4408488"/>
            </a:xfrm>
            <a:custGeom>
              <a:rect b="b" l="l" r="r" t="t"/>
              <a:pathLst>
                <a:path extrusionOk="0" h="10000" w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0" name="Google Shape;100;p17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rect b="b" l="l" r="r" t="t"/>
              <a:pathLst>
                <a:path extrusionOk="0" h="10000" w="10002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dk2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765025" y="1301360"/>
            <a:ext cx="961297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765025" y="4216328"/>
            <a:ext cx="9612971" cy="1143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19"/>
          <p:cNvSpPr txBox="1"/>
          <p:nvPr>
            <p:ph idx="10" type="dt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1" type="ftr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9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p19" title="Crop Mark"/>
          <p:cNvSpPr/>
          <p:nvPr/>
        </p:nvSpPr>
        <p:spPr>
          <a:xfrm>
            <a:off x="8151962" y="1685652"/>
            <a:ext cx="3275013" cy="4408488"/>
          </a:xfrm>
          <a:custGeom>
            <a:rect b="b" l="l" r="r" t="t"/>
            <a:pathLst>
              <a:path extrusionOk="0" h="5554" w="4125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1371600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2" type="body"/>
          </p:nvPr>
        </p:nvSpPr>
        <p:spPr>
          <a:xfrm>
            <a:off x="6525403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1371600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1"/>
          <p:cNvSpPr txBox="1"/>
          <p:nvPr>
            <p:ph idx="2" type="body"/>
          </p:nvPr>
        </p:nvSpPr>
        <p:spPr>
          <a:xfrm>
            <a:off x="1371600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25" name="Google Shape;125;p21"/>
          <p:cNvSpPr txBox="1"/>
          <p:nvPr>
            <p:ph idx="3" type="body"/>
          </p:nvPr>
        </p:nvSpPr>
        <p:spPr>
          <a:xfrm>
            <a:off x="6525014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1"/>
          <p:cNvSpPr txBox="1"/>
          <p:nvPr>
            <p:ph idx="4" type="body"/>
          </p:nvPr>
        </p:nvSpPr>
        <p:spPr>
          <a:xfrm>
            <a:off x="6525014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2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4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6256020" y="685801"/>
            <a:ext cx="521208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indent="-3302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indent="-3302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/>
        </p:txBody>
      </p:sp>
      <p:sp>
        <p:nvSpPr>
          <p:cNvPr id="143" name="Google Shape;143;p24"/>
          <p:cNvSpPr txBox="1"/>
          <p:nvPr>
            <p:ph idx="2" type="body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24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24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5"/>
          <p:cNvSpPr/>
          <p:nvPr>
            <p:ph idx="2" type="pic"/>
          </p:nvPr>
        </p:nvSpPr>
        <p:spPr>
          <a:xfrm>
            <a:off x="5532120" y="0"/>
            <a:ext cx="665988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25"/>
          <p:cNvSpPr txBox="1"/>
          <p:nvPr>
            <p:ph idx="1" type="body"/>
          </p:nvPr>
        </p:nvSpPr>
        <p:spPr>
          <a:xfrm>
            <a:off x="723900" y="2855968"/>
            <a:ext cx="3855720" cy="3011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3" name="Google Shape;153;p25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5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" name="Google Shape;156;p25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6"/>
          <p:cNvSpPr txBox="1"/>
          <p:nvPr>
            <p:ph idx="1" type="body"/>
          </p:nvPr>
        </p:nvSpPr>
        <p:spPr>
          <a:xfrm rot="5400000">
            <a:off x="4386263" y="-719137"/>
            <a:ext cx="3571875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60" name="Google Shape;160;p2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 rot="5400000">
            <a:off x="7757822" y="2462895"/>
            <a:ext cx="5243244" cy="156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7"/>
          <p:cNvSpPr txBox="1"/>
          <p:nvPr>
            <p:ph idx="1" type="body"/>
          </p:nvPr>
        </p:nvSpPr>
        <p:spPr>
          <a:xfrm rot="5400000">
            <a:off x="2839799" y="-844042"/>
            <a:ext cx="5243244" cy="8179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66" name="Google Shape;166;p27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7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4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b="0" i="0" sz="4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b="0" i="1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30200" lvl="5" marL="27432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b="0" i="1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b="0" i="1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16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73" name="Google Shape;17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75" name="Google Shape;175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/>
          <p:nvPr>
            <p:ph idx="1" type="subTitle"/>
          </p:nvPr>
        </p:nvSpPr>
        <p:spPr>
          <a:xfrm>
            <a:off x="1524000" y="1483112"/>
            <a:ext cx="9144000" cy="37746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rPr lang="en-US" sz="7200"/>
              <a:t>Indus Valley Civilisation </a:t>
            </a:r>
            <a:endParaRPr/>
          </a:p>
          <a:p>
            <a:pPr indent="0" lvl="0" marL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rPr lang="en-US" sz="7200"/>
              <a:t>Aim: </a:t>
            </a:r>
            <a:endParaRPr/>
          </a:p>
          <a:p>
            <a:pPr indent="-342900" lvl="0" marL="34290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7200"/>
              <a:t>To develop the skills of critical reasoning and analysis. </a:t>
            </a:r>
            <a:endParaRPr/>
          </a:p>
          <a:p>
            <a:pPr indent="-342900" lvl="0" marL="34290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7200"/>
              <a:t>To write a coherent answer with objective opinions supported by evidence </a:t>
            </a:r>
            <a:endParaRPr/>
          </a:p>
          <a:p>
            <a:pPr indent="0" lvl="0" marL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What is Critical Writing and why is it important?</a:t>
            </a:r>
            <a:endParaRPr/>
          </a:p>
        </p:txBody>
      </p:sp>
      <p:sp>
        <p:nvSpPr>
          <p:cNvPr id="186" name="Google Shape;186;p3"/>
          <p:cNvSpPr txBox="1"/>
          <p:nvPr>
            <p:ph idx="1" type="body"/>
          </p:nvPr>
        </p:nvSpPr>
        <p:spPr>
          <a:xfrm>
            <a:off x="838200" y="1825625"/>
            <a:ext cx="566296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</a:pPr>
            <a:r>
              <a:rPr lang="en-US"/>
              <a:t>In academics, critical writing is important to analyse and interpret data. 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</a:pPr>
            <a:r>
              <a:rPr lang="en-US"/>
              <a:t>It is important that we provide a well-evidenced explanation. </a:t>
            </a:r>
            <a:endParaRPr/>
          </a:p>
          <a:p>
            <a:pPr indent="-257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Write down your own definition of “critical writing” – You have two minutes.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</p:txBody>
      </p:sp>
      <p:grpSp>
        <p:nvGrpSpPr>
          <p:cNvPr id="187" name="Google Shape;187;p3"/>
          <p:cNvGrpSpPr/>
          <p:nvPr/>
        </p:nvGrpSpPr>
        <p:grpSpPr>
          <a:xfrm>
            <a:off x="7952115" y="1372108"/>
            <a:ext cx="3338704" cy="5015313"/>
            <a:chOff x="536553" y="2227"/>
            <a:chExt cx="3338704" cy="5015313"/>
          </a:xfrm>
        </p:grpSpPr>
        <p:sp>
          <p:nvSpPr>
            <p:cNvPr id="188" name="Google Shape;188;p3"/>
            <p:cNvSpPr/>
            <p:nvPr/>
          </p:nvSpPr>
          <p:spPr>
            <a:xfrm rot="10800000">
              <a:off x="941403" y="2227"/>
              <a:ext cx="2933854" cy="809701"/>
            </a:xfrm>
            <a:prstGeom prst="homePlate">
              <a:avLst>
                <a:gd fmla="val 50000" name="adj"/>
              </a:avLst>
            </a:prstGeom>
            <a:solidFill>
              <a:schemeClr val="accent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 txBox="1"/>
            <p:nvPr/>
          </p:nvSpPr>
          <p:spPr>
            <a:xfrm>
              <a:off x="1143828" y="2227"/>
              <a:ext cx="2731429" cy="809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357050" spcFirstLastPara="1" rIns="12800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ibre Franklin"/>
                <a:buNone/>
              </a:pPr>
              <a:r>
                <a:rPr b="1" lang="en-US" sz="1800" u="sng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Tenets of Critical Writing in History </a:t>
              </a:r>
              <a:r>
                <a:rPr lang="en-US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:</a:t>
              </a: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536553" y="2227"/>
              <a:ext cx="809701" cy="809701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-15998" l="0" r="0" t="-15999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 rot="10800000">
              <a:off x="941403" y="1053630"/>
              <a:ext cx="2933854" cy="809701"/>
            </a:xfrm>
            <a:prstGeom prst="homePlate">
              <a:avLst>
                <a:gd fmla="val 50000" name="adj"/>
              </a:avLst>
            </a:prstGeom>
            <a:solidFill>
              <a:srgbClr val="7778C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1143828" y="1053630"/>
              <a:ext cx="2731429" cy="809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357050" spcFirstLastPara="1" rIns="12800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ibre Franklin"/>
                <a:buNone/>
              </a:pPr>
              <a:r>
                <a:rPr lang="en-US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Statement </a:t>
              </a: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536553" y="1053630"/>
              <a:ext cx="809701" cy="809701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 rot="10800000">
              <a:off x="941403" y="2105033"/>
              <a:ext cx="2933854" cy="809701"/>
            </a:xfrm>
            <a:prstGeom prst="homePlate">
              <a:avLst>
                <a:gd fmla="val 50000" name="adj"/>
              </a:avLst>
            </a:prstGeom>
            <a:solidFill>
              <a:srgbClr val="AC7ACF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1143828" y="2105033"/>
              <a:ext cx="2731429" cy="809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357050" spcFirstLastPara="1" rIns="12800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ibre Franklin"/>
                <a:buNone/>
              </a:pPr>
              <a:r>
                <a:rPr lang="en-US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Evidence </a:t>
              </a: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536553" y="2105033"/>
              <a:ext cx="809701" cy="809701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 rot="10800000">
              <a:off x="941403" y="3156436"/>
              <a:ext cx="2933854" cy="809701"/>
            </a:xfrm>
            <a:prstGeom prst="homePlate">
              <a:avLst>
                <a:gd fmla="val 50000" name="adj"/>
              </a:avLst>
            </a:prstGeom>
            <a:solidFill>
              <a:srgbClr val="D87EC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 txBox="1"/>
            <p:nvPr/>
          </p:nvSpPr>
          <p:spPr>
            <a:xfrm>
              <a:off x="1143828" y="3156436"/>
              <a:ext cx="2731429" cy="809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357050" spcFirstLastPara="1" rIns="12800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ibre Franklin"/>
                <a:buNone/>
              </a:pPr>
              <a:r>
                <a:rPr lang="en-US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Explain the connection between the first two</a:t>
              </a: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536553" y="3156436"/>
              <a:ext cx="809701" cy="809701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 rot="10800000">
              <a:off x="941403" y="4207839"/>
              <a:ext cx="2933854" cy="809701"/>
            </a:xfrm>
            <a:prstGeom prst="homePlate">
              <a:avLst>
                <a:gd fmla="val 50000" name="adj"/>
              </a:avLst>
            </a:prstGeom>
            <a:solidFill>
              <a:srgbClr val="E18293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1143828" y="4207839"/>
              <a:ext cx="2731429" cy="809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357050" spcFirstLastPara="1" rIns="12800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Libre Franklin"/>
                <a:buNone/>
              </a:pPr>
              <a:r>
                <a:rPr lang="en-US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Conclude</a:t>
              </a:r>
              <a:endPara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536553" y="4207839"/>
              <a:ext cx="809701" cy="809701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rop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2025-01-15T13:28:55Z</dcterms:created>
  <dc:creator>Sujata BANERJEE</dc:creator>
</cp:coreProperties>
</file>