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6858000" cx="12192000"/>
  <p:notesSz cx="6858000" cy="9144000"/>
  <p:embeddedFontLst>
    <p:embeddedFont>
      <p:font typeface="Play"/>
      <p:regular r:id="rId11"/>
      <p:bold r:id="rId12"/>
    </p:embeddedFont>
    <p:embeddedFont>
      <p:font typeface="Gill Sans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cBhhdpQC/gzEQucFDQMv5YewH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4.xml"/><Relationship Id="rId13" Type="http://schemas.openxmlformats.org/officeDocument/2006/relationships/font" Target="fonts/GillSans-regular.fntdata"/><Relationship Id="rId12" Type="http://schemas.openxmlformats.org/officeDocument/2006/relationships/font" Target="fonts/Play-bold.fntdata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5" Type="http://customschemas.google.com/relationships/presentationmetadata" Target="metadata"/><Relationship Id="rId14" Type="http://schemas.openxmlformats.org/officeDocument/2006/relationships/font" Target="fonts/GillSans-bold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https://commons.wikimedia.org/w/index.php?search=warring+states+period+&amp;title=Special:MediaSearch&amp;type=image </a:t>
            </a:r>
            <a:endParaRPr/>
          </a:p>
        </p:txBody>
      </p:sp>
      <p:sp>
        <p:nvSpPr>
          <p:cNvPr id="214" name="Google Shape;21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4" name="Google Shape;94;p21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1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1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lt1"/>
          </a:solidFill>
          <a:ln cap="sq" cmpd="sng" w="317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22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0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2" name="Google Shape;112;p20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0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0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2695194" y="4352465"/>
            <a:ext cx="6801612" cy="1265082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lt1"/>
          </a:solidFill>
          <a:ln cap="sq" cmpd="sng" w="317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>
            <a:off x="1581912" y="2638044"/>
            <a:ext cx="4271771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2" type="body"/>
          </p:nvPr>
        </p:nvSpPr>
        <p:spPr>
          <a:xfrm>
            <a:off x="6338315" y="2638044"/>
            <a:ext cx="4270247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4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idx="1" type="body"/>
          </p:nvPr>
        </p:nvSpPr>
        <p:spPr>
          <a:xfrm>
            <a:off x="158343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0" name="Google Shape;130;p25"/>
          <p:cNvSpPr txBox="1"/>
          <p:nvPr>
            <p:ph idx="2" type="body"/>
          </p:nvPr>
        </p:nvSpPr>
        <p:spPr>
          <a:xfrm>
            <a:off x="1583436" y="3143250"/>
            <a:ext cx="4270248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25"/>
          <p:cNvSpPr txBox="1"/>
          <p:nvPr>
            <p:ph idx="3" type="body"/>
          </p:nvPr>
        </p:nvSpPr>
        <p:spPr>
          <a:xfrm>
            <a:off x="6338316" y="3143250"/>
            <a:ext cx="4253484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25"/>
          <p:cNvSpPr txBox="1"/>
          <p:nvPr>
            <p:ph idx="4" type="body"/>
          </p:nvPr>
        </p:nvSpPr>
        <p:spPr>
          <a:xfrm>
            <a:off x="633831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3" name="Google Shape;133;p25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5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5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25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lt1"/>
          </a:solidFill>
          <a:ln cap="sq" cmpd="sng" w="317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lt1"/>
          </a:solidFill>
          <a:ln cap="sq" cmpd="sng" w="317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6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6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6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7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7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8"/>
          <p:cNvSpPr txBox="1"/>
          <p:nvPr>
            <p:ph type="title"/>
          </p:nvPr>
        </p:nvSpPr>
        <p:spPr>
          <a:xfrm>
            <a:off x="804672" y="2243828"/>
            <a:ext cx="4486656" cy="114149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6736080" y="804672"/>
            <a:ext cx="4815840" cy="5248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indent="-3302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150" name="Google Shape;150;p28"/>
          <p:cNvSpPr txBox="1"/>
          <p:nvPr>
            <p:ph idx="2" type="body"/>
          </p:nvPr>
        </p:nvSpPr>
        <p:spPr>
          <a:xfrm>
            <a:off x="1115568" y="3549918"/>
            <a:ext cx="3794760" cy="2194036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51" name="Google Shape;151;p28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8"/>
          <p:cNvSpPr txBox="1"/>
          <p:nvPr>
            <p:ph idx="11" type="ftr"/>
          </p:nvPr>
        </p:nvSpPr>
        <p:spPr>
          <a:xfrm>
            <a:off x="804672" y="6236208"/>
            <a:ext cx="5167503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8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9"/>
          <p:cNvSpPr txBox="1"/>
          <p:nvPr>
            <p:ph type="title"/>
          </p:nvPr>
        </p:nvSpPr>
        <p:spPr>
          <a:xfrm>
            <a:off x="808523" y="2243828"/>
            <a:ext cx="4494998" cy="1134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9"/>
          <p:cNvSpPr/>
          <p:nvPr>
            <p:ph idx="2" type="pic"/>
          </p:nvPr>
        </p:nvSpPr>
        <p:spPr>
          <a:xfrm>
            <a:off x="6095999" y="0"/>
            <a:ext cx="6102097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58" name="Google Shape;158;p29"/>
          <p:cNvSpPr txBox="1"/>
          <p:nvPr>
            <p:ph idx="1" type="body"/>
          </p:nvPr>
        </p:nvSpPr>
        <p:spPr>
          <a:xfrm>
            <a:off x="1115568" y="3549918"/>
            <a:ext cx="3794760" cy="2194037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59" name="Google Shape;159;p29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9"/>
          <p:cNvSpPr txBox="1"/>
          <p:nvPr>
            <p:ph idx="11" type="ftr"/>
          </p:nvPr>
        </p:nvSpPr>
        <p:spPr>
          <a:xfrm>
            <a:off x="808523" y="6236208"/>
            <a:ext cx="510372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9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lt1"/>
          </a:solidFill>
          <a:ln cap="sq" cmpd="sng" w="317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0"/>
          <p:cNvSpPr txBox="1"/>
          <p:nvPr>
            <p:ph idx="1" type="body"/>
          </p:nvPr>
        </p:nvSpPr>
        <p:spPr>
          <a:xfrm rot="5400000">
            <a:off x="4545009" y="324172"/>
            <a:ext cx="3101983" cy="7729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30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0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0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 rot="5400000">
            <a:off x="6810676" y="2779696"/>
            <a:ext cx="4983480" cy="1298608"/>
          </a:xfrm>
          <a:prstGeom prst="rect">
            <a:avLst/>
          </a:prstGeom>
          <a:solidFill>
            <a:schemeClr val="lt1"/>
          </a:solidFill>
          <a:ln cap="sq" cmpd="sng" w="317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1"/>
          <p:cNvSpPr txBox="1"/>
          <p:nvPr>
            <p:ph idx="1" type="body"/>
          </p:nvPr>
        </p:nvSpPr>
        <p:spPr>
          <a:xfrm rot="5400000">
            <a:off x="2838641" y="329756"/>
            <a:ext cx="4983480" cy="6198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31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1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1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6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BFDF1"/>
            </a:gs>
            <a:gs pos="74000">
              <a:srgbClr val="DEE892"/>
            </a:gs>
            <a:gs pos="83000">
              <a:srgbClr val="DEE892"/>
            </a:gs>
            <a:gs pos="100000">
              <a:srgbClr val="E9F0B5"/>
            </a:gs>
          </a:gsLst>
          <a:lin ang="5400000" scaled="0"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dk1"/>
          </a:solidFill>
          <a:ln cap="sq" cmpd="sng" w="317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0" name="Google Shape;90;p19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BFDF1"/>
            </a:gs>
            <a:gs pos="74000">
              <a:srgbClr val="DEE892"/>
            </a:gs>
            <a:gs pos="83000">
              <a:srgbClr val="DEE892"/>
            </a:gs>
            <a:gs pos="100000">
              <a:srgbClr val="E9F0B5"/>
            </a:gs>
          </a:gsLst>
          <a:lin ang="5400000" scaled="0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lt1"/>
          </a:solidFill>
          <a:ln cap="sq" cmpd="sng" w="317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0" name="Google Shape;100;p18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1" name="Google Shape;101;p18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2" name="Google Shape;102;p18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spcBef>
                <a:spcPts val="0"/>
              </a:spcBef>
              <a:buNone/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hyperlink" Target="https://commons.wikimedia.org/w/index.php?search=warring+states+period+&amp;title=Special:MediaSearch&amp;type=ima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78" name="Google Shape;1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0" name="Google Shape;180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own wooden houses beside river" id="185" name="Google Shape;18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568" y="0"/>
            <a:ext cx="1170184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</a:pPr>
            <a:r>
              <a:rPr lang="en-US"/>
              <a:t>THE WARRING STATES PERIOD </a:t>
            </a:r>
            <a:endParaRPr/>
          </a:p>
        </p:txBody>
      </p:sp>
      <p:sp>
        <p:nvSpPr>
          <p:cNvPr id="187" name="Google Shape;187;p2"/>
          <p:cNvSpPr txBox="1"/>
          <p:nvPr>
            <p:ph idx="1" type="subTitle"/>
          </p:nvPr>
        </p:nvSpPr>
        <p:spPr>
          <a:xfrm>
            <a:off x="2761129" y="3633210"/>
            <a:ext cx="9430871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To study the main features of the Warring States period </a:t>
            </a:r>
            <a:endParaRPr/>
          </a:p>
        </p:txBody>
      </p:sp>
      <p:sp>
        <p:nvSpPr>
          <p:cNvPr id="188" name="Google Shape;188;p2"/>
          <p:cNvSpPr txBox="1"/>
          <p:nvPr/>
        </p:nvSpPr>
        <p:spPr>
          <a:xfrm>
            <a:off x="2606798" y="4338082"/>
            <a:ext cx="7528408" cy="6463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What new philosophical ideas arose during this period that could be seen as 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continuation of the previous Spring and Autumn period?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lt1"/>
          </a:solidFill>
          <a:ln cap="sq" cmpd="sng" w="317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ANSWER THE QUESTION IN YOUR BOOKS</a:t>
            </a:r>
            <a:endParaRPr/>
          </a:p>
        </p:txBody>
      </p:sp>
      <p:sp>
        <p:nvSpPr>
          <p:cNvPr id="194" name="Google Shape;194;p4"/>
          <p:cNvSpPr txBox="1"/>
          <p:nvPr>
            <p:ph idx="1" type="body"/>
          </p:nvPr>
        </p:nvSpPr>
        <p:spPr>
          <a:xfrm>
            <a:off x="902043" y="3429000"/>
            <a:ext cx="5375189" cy="2601097"/>
          </a:xfrm>
          <a:prstGeom prst="rect">
            <a:avLst/>
          </a:prstGeom>
          <a:solidFill>
            <a:srgbClr val="FFBE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What led to the decline of the Warring States Period? Use the information from the next slide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Challenge – Trace the decline from the previous period, i.e, spring and autumn</a:t>
            </a:r>
            <a:endParaRPr/>
          </a:p>
        </p:txBody>
      </p:sp>
      <p:grpSp>
        <p:nvGrpSpPr>
          <p:cNvPr id="195" name="Google Shape;195;p4"/>
          <p:cNvGrpSpPr/>
          <p:nvPr/>
        </p:nvGrpSpPr>
        <p:grpSpPr>
          <a:xfrm>
            <a:off x="7694047" y="2762141"/>
            <a:ext cx="4179816" cy="3415351"/>
            <a:chOff x="-113811" y="443478"/>
            <a:chExt cx="4179816" cy="3415351"/>
          </a:xfrm>
        </p:grpSpPr>
        <p:sp>
          <p:nvSpPr>
            <p:cNvPr id="196" name="Google Shape;196;p4"/>
            <p:cNvSpPr/>
            <p:nvPr/>
          </p:nvSpPr>
          <p:spPr>
            <a:xfrm>
              <a:off x="1292666" y="443478"/>
              <a:ext cx="1138571" cy="740071"/>
            </a:xfrm>
            <a:prstGeom prst="roundRect">
              <a:avLst>
                <a:gd fmla="val 16667" name="adj"/>
              </a:avLst>
            </a:prstGeom>
            <a:solidFill>
              <a:srgbClr val="3E8AB3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4"/>
            <p:cNvSpPr txBox="1"/>
            <p:nvPr/>
          </p:nvSpPr>
          <p:spPr>
            <a:xfrm>
              <a:off x="1328793" y="479605"/>
              <a:ext cx="1066317" cy="667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Dynasty Established</a:t>
              </a: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83094" y="813514"/>
              <a:ext cx="2957716" cy="2957716"/>
            </a:xfrm>
            <a:custGeom>
              <a:rect b="b" l="l" r="r" t="t"/>
              <a:pathLst>
                <a:path extrusionOk="0" h="120000" w="120000">
                  <a:moveTo>
                    <a:pt x="87878" y="6870"/>
                  </a:moveTo>
                  <a:lnTo>
                    <a:pt x="87878" y="6870"/>
                  </a:lnTo>
                  <a:cubicBezTo>
                    <a:pt x="92628" y="9362"/>
                    <a:pt x="97023" y="12481"/>
                    <a:pt x="100944" y="16141"/>
                  </a:cubicBezTo>
                </a:path>
              </a:pathLst>
            </a:custGeom>
            <a:noFill/>
            <a:ln cap="flat" cmpd="sng" w="9525">
              <a:solidFill>
                <a:srgbClr val="3E8AB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2470855" y="1304286"/>
              <a:ext cx="1595150" cy="1062187"/>
            </a:xfrm>
            <a:prstGeom prst="roundRect">
              <a:avLst>
                <a:gd fmla="val 16667" name="adj"/>
              </a:avLst>
            </a:prstGeom>
            <a:solidFill>
              <a:srgbClr val="2FC392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4"/>
            <p:cNvSpPr txBox="1"/>
            <p:nvPr/>
          </p:nvSpPr>
          <p:spPr>
            <a:xfrm>
              <a:off x="2522707" y="1356138"/>
              <a:ext cx="1491446" cy="958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Period of expansion- economic, Cultural, social, and religious</a:t>
              </a: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383094" y="813514"/>
              <a:ext cx="2957716" cy="2957716"/>
            </a:xfrm>
            <a:custGeom>
              <a:rect b="b" l="l" r="r" t="t"/>
              <a:pathLst>
                <a:path extrusionOk="0" h="120000" w="120000">
                  <a:moveTo>
                    <a:pt x="119259" y="69403"/>
                  </a:moveTo>
                  <a:lnTo>
                    <a:pt x="119259" y="69403"/>
                  </a:lnTo>
                  <a:cubicBezTo>
                    <a:pt x="118228" y="75903"/>
                    <a:pt x="116134" y="82190"/>
                    <a:pt x="113061" y="88010"/>
                  </a:cubicBezTo>
                </a:path>
              </a:pathLst>
            </a:custGeom>
            <a:noFill/>
            <a:ln cap="flat" cmpd="sng" w="9525">
              <a:solidFill>
                <a:srgbClr val="2FC39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2050326" y="3118758"/>
              <a:ext cx="1361754" cy="740071"/>
            </a:xfrm>
            <a:prstGeom prst="roundRect">
              <a:avLst>
                <a:gd fmla="val 16667" name="adj"/>
              </a:avLst>
            </a:prstGeom>
            <a:solidFill>
              <a:srgbClr val="24D31F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2086453" y="3154885"/>
              <a:ext cx="1289500" cy="667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Dissension, the rise of rebellion against the Dynasty	</a:t>
              </a: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383094" y="813514"/>
              <a:ext cx="2957716" cy="2957716"/>
            </a:xfrm>
            <a:custGeom>
              <a:rect b="b" l="l" r="r" t="t"/>
              <a:pathLst>
                <a:path extrusionOk="0" h="120000" w="120000">
                  <a:moveTo>
                    <a:pt x="63696" y="119886"/>
                  </a:moveTo>
                  <a:lnTo>
                    <a:pt x="63696" y="119886"/>
                  </a:lnTo>
                  <a:cubicBezTo>
                    <a:pt x="59704" y="120132"/>
                    <a:pt x="55698" y="119979"/>
                    <a:pt x="51737" y="119428"/>
                  </a:cubicBezTo>
                </a:path>
              </a:pathLst>
            </a:custGeom>
            <a:noFill/>
            <a:ln cap="flat" cmpd="sng" w="9525">
              <a:solidFill>
                <a:srgbClr val="24D31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423415" y="3118758"/>
              <a:ext cx="1138571" cy="740071"/>
            </a:xfrm>
            <a:prstGeom prst="roundRect">
              <a:avLst>
                <a:gd fmla="val 16667" name="adj"/>
              </a:avLst>
            </a:prstGeom>
            <a:solidFill>
              <a:srgbClr val="A7E40F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4"/>
            <p:cNvSpPr txBox="1"/>
            <p:nvPr/>
          </p:nvSpPr>
          <p:spPr>
            <a:xfrm>
              <a:off x="459542" y="3154885"/>
              <a:ext cx="1066317" cy="667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Decline of the Dynasty- sudden or prolonged</a:t>
              </a: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383094" y="813514"/>
              <a:ext cx="2957716" cy="2957716"/>
            </a:xfrm>
            <a:custGeom>
              <a:rect b="b" l="l" r="r" t="t"/>
              <a:pathLst>
                <a:path extrusionOk="0" h="120000" w="120000">
                  <a:moveTo>
                    <a:pt x="6367" y="86899"/>
                  </a:moveTo>
                  <a:cubicBezTo>
                    <a:pt x="2808" y="79803"/>
                    <a:pt x="692" y="72070"/>
                    <a:pt x="143" y="64150"/>
                  </a:cubicBezTo>
                </a:path>
              </a:pathLst>
            </a:custGeom>
            <a:noFill/>
            <a:ln cap="flat" cmpd="sng" w="9525">
              <a:solidFill>
                <a:srgbClr val="A7E40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-113811" y="1465344"/>
              <a:ext cx="1138571" cy="740071"/>
            </a:xfrm>
            <a:prstGeom prst="roundRect">
              <a:avLst>
                <a:gd fmla="val 16667" name="adj"/>
              </a:avLst>
            </a:prstGeom>
            <a:solidFill>
              <a:srgbClr val="F49000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4"/>
            <p:cNvSpPr txBox="1"/>
            <p:nvPr/>
          </p:nvSpPr>
          <p:spPr>
            <a:xfrm>
              <a:off x="-77684" y="1501471"/>
              <a:ext cx="1066317" cy="667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Gill Sans"/>
                <a:buNone/>
              </a:pPr>
              <a:r>
                <a:rPr lang="en-US" sz="14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New Dynasty </a:t>
              </a: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383094" y="813514"/>
              <a:ext cx="2957716" cy="2957716"/>
            </a:xfrm>
            <a:custGeom>
              <a:rect b="b" l="l" r="r" t="t"/>
              <a:pathLst>
                <a:path extrusionOk="0" h="120000" w="120000">
                  <a:moveTo>
                    <a:pt x="14430" y="20969"/>
                  </a:moveTo>
                  <a:lnTo>
                    <a:pt x="14430" y="20969"/>
                  </a:lnTo>
                  <a:cubicBezTo>
                    <a:pt x="19029" y="15599"/>
                    <a:pt x="24541" y="11085"/>
                    <a:pt x="30712" y="7634"/>
                  </a:cubicBezTo>
                </a:path>
              </a:pathLst>
            </a:custGeom>
            <a:noFill/>
            <a:ln cap="flat" cmpd="sng" w="9525">
              <a:solidFill>
                <a:srgbClr val="F49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"/>
          <p:cNvSpPr txBox="1"/>
          <p:nvPr>
            <p:ph type="title"/>
          </p:nvPr>
        </p:nvSpPr>
        <p:spPr>
          <a:xfrm>
            <a:off x="0" y="210930"/>
            <a:ext cx="7729728" cy="1188720"/>
          </a:xfrm>
          <a:prstGeom prst="rect">
            <a:avLst/>
          </a:prstGeom>
          <a:solidFill>
            <a:schemeClr val="lt1"/>
          </a:solidFill>
          <a:ln cap="sq" cmpd="sng" w="317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POLITICAL TURMOIL </a:t>
            </a:r>
            <a:endParaRPr/>
          </a:p>
        </p:txBody>
      </p:sp>
      <p:sp>
        <p:nvSpPr>
          <p:cNvPr id="217" name="Google Shape;217;p5"/>
          <p:cNvSpPr txBox="1"/>
          <p:nvPr>
            <p:ph idx="1" type="body"/>
          </p:nvPr>
        </p:nvSpPr>
        <p:spPr>
          <a:xfrm>
            <a:off x="838200" y="1825625"/>
            <a:ext cx="5068330" cy="351249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The period was characterized by the small Kingdoms that fought against each other.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The period was marked by constant violence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The turmoil led to the separation of states after the fall of the main ruling family of </a:t>
            </a:r>
            <a:r>
              <a:rPr i="1" lang="en-US" sz="2000"/>
              <a:t>Jin.</a:t>
            </a:r>
            <a:endParaRPr sz="20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At the end of the period, the Qin states rose up and defeated the separate states and united them under one banner in 221 BCE</a:t>
            </a:r>
            <a:endParaRPr/>
          </a:p>
        </p:txBody>
      </p:sp>
      <p:pic>
        <p:nvPicPr>
          <p:cNvPr id="218" name="Google Shape;21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6136" y="605481"/>
            <a:ext cx="5615864" cy="516731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5"/>
          <p:cNvSpPr txBox="1"/>
          <p:nvPr/>
        </p:nvSpPr>
        <p:spPr>
          <a:xfrm>
            <a:off x="7966363" y="6176963"/>
            <a:ext cx="338743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: Warring States Period </a:t>
            </a:r>
            <a:endParaRPr/>
          </a:p>
        </p:txBody>
      </p:sp>
      <p:sp>
        <p:nvSpPr>
          <p:cNvPr id="220" name="Google Shape;220;p5"/>
          <p:cNvSpPr txBox="1"/>
          <p:nvPr/>
        </p:nvSpPr>
        <p:spPr>
          <a:xfrm>
            <a:off x="247136" y="5899964"/>
            <a:ext cx="5848864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and Autumn Period - Many peripheral states grew in power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cel">
  <a:themeElements>
    <a:clrScheme name="Parcel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arcel">
  <a:themeElements>
    <a:clrScheme name="Parcel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2025-02-17T13:34:27Z</dcterms:created>
  <dc:creator>Sujata BANERJEE</dc:creator>
</cp:coreProperties>
</file>