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6858000" cx="12192000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jA5pjIZP+cO4Dvm85MuJHVC/Zj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D558E83-9F53-432F-AE39-4336689A8F9A}">
  <a:tblStyle styleId="{4D558E83-9F53-432F-AE39-4336689A8F9A}" styleName="Table_0">
    <a:wholeTbl>
      <a:tcTxStyle b="off" i="off">
        <a:font>
          <a:latin typeface="Rockwell"/>
          <a:ea typeface="Rockwell"/>
          <a:cs typeface="Rockwel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FE7E7"/>
          </a:solidFill>
        </a:fill>
      </a:tcStyle>
    </a:wholeTbl>
    <a:band1H>
      <a:tcTxStyle/>
      <a:tcStyle>
        <a:fill>
          <a:solidFill>
            <a:srgbClr val="DECCCB"/>
          </a:solidFill>
        </a:fill>
      </a:tcStyle>
    </a:band1H>
    <a:band2H>
      <a:tcTxStyle/>
    </a:band2H>
    <a:band1V>
      <a:tcTxStyle/>
      <a:tcStyle>
        <a:fill>
          <a:solidFill>
            <a:srgbClr val="DECCCB"/>
          </a:solidFill>
        </a:fill>
      </a:tcStyle>
    </a:band1V>
    <a:band2V>
      <a:tcTxStyle/>
    </a:band2V>
    <a:lastCol>
      <a:tcTxStyle b="on" i="off">
        <a:font>
          <a:latin typeface="Rockwell"/>
          <a:ea typeface="Rockwell"/>
          <a:cs typeface="Rockwell"/>
        </a:font>
        <a:schemeClr val="lt1"/>
      </a:tcTxStyle>
      <a:tcStyle>
        <a:fill>
          <a:solidFill>
            <a:schemeClr val="accent2"/>
          </a:solidFill>
        </a:fill>
      </a:tcStyle>
    </a:lastCol>
    <a:firstCol>
      <a:tcTxStyle b="on" i="off">
        <a:font>
          <a:latin typeface="Rockwell"/>
          <a:ea typeface="Rockwell"/>
          <a:cs typeface="Rockwell"/>
        </a:font>
        <a:schemeClr val="lt1"/>
      </a:tcTxStyle>
      <a:tcStyle>
        <a:fill>
          <a:solidFill>
            <a:schemeClr val="accent2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2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2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4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17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17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17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7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7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8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19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19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19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9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0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1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1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1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4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4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4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4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5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5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6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7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4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1204331" y="1538868"/>
            <a:ext cx="10370635" cy="29034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UNDERSTANDING HISTORY </a:t>
            </a:r>
            <a:br>
              <a:rPr lang="en-US"/>
            </a:br>
            <a:endParaRPr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1204331" y="3317488"/>
            <a:ext cx="9144000" cy="2903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Aim: To understand the different abbreviations in history and how to calculate centuries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ABBREVIATIONS USED IN HISTORY – TIME</a:t>
            </a:r>
            <a:br>
              <a:rPr lang="en-US"/>
            </a:br>
            <a:endParaRPr/>
          </a:p>
        </p:txBody>
      </p:sp>
      <p:sp>
        <p:nvSpPr>
          <p:cNvPr id="198" name="Google Shape;198;p3"/>
          <p:cNvSpPr txBox="1"/>
          <p:nvPr>
            <p:ph idx="1" type="body"/>
          </p:nvPr>
        </p:nvSpPr>
        <p:spPr>
          <a:xfrm>
            <a:off x="838200" y="1825625"/>
            <a:ext cx="38387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BC = Before Christ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AD = Anno Domini </a:t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BCE = Before the Common Era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CE   = Common Era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graphicFrame>
        <p:nvGraphicFramePr>
          <p:cNvPr id="199" name="Google Shape;199;p3"/>
          <p:cNvGraphicFramePr/>
          <p:nvPr/>
        </p:nvGraphicFramePr>
        <p:xfrm>
          <a:off x="5348472" y="239912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{4D558E83-9F53-432F-AE39-4336689A8F9A}</a:tableStyleId>
              </a:tblPr>
              <a:tblGrid>
                <a:gridCol w="3292400"/>
                <a:gridCol w="3292400"/>
              </a:tblGrid>
              <a:tr h="879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Used before and has a religious element</a:t>
                      </a:r>
                      <a:endParaRPr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New and is general</a:t>
                      </a:r>
                      <a:endParaRPr/>
                    </a:p>
                  </a:txBody>
                  <a:tcPr marT="45725" marB="45725" marR="91450" marL="91450"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BC</a:t>
                      </a:r>
                      <a:endParaRPr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BCE</a:t>
                      </a:r>
                      <a:endParaRPr/>
                    </a:p>
                  </a:txBody>
                  <a:tcPr marT="45725" marB="45725" marR="91450" marL="91450"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AD</a:t>
                      </a:r>
                      <a:endParaRPr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CE</a:t>
                      </a:r>
                      <a:endParaRPr/>
                    </a:p>
                  </a:txBody>
                  <a:tcPr marT="45725" marB="45725" marR="91450" marL="91450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"/>
          <p:cNvSpPr txBox="1"/>
          <p:nvPr/>
        </p:nvSpPr>
        <p:spPr>
          <a:xfrm>
            <a:off x="1658912" y="1678898"/>
            <a:ext cx="9144000" cy="20697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BC – This signifies a time before Christ was born and therefore has a religious element while describing time in history.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BCE- This is  short for ‘Before the Common Era’ which is a more non-religious way of referring to years before 1 AD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5" name="Google Shape;205;p4"/>
          <p:cNvSpPr txBox="1"/>
          <p:nvPr/>
        </p:nvSpPr>
        <p:spPr>
          <a:xfrm>
            <a:off x="3432747" y="250617"/>
            <a:ext cx="5061679" cy="20032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Rockwell"/>
              <a:buNone/>
            </a:pPr>
            <a:r>
              <a:t/>
            </a:r>
            <a:endParaRPr sz="60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6" name="Google Shape;206;p4"/>
          <p:cNvSpPr txBox="1"/>
          <p:nvPr>
            <p:ph type="ctrTitle"/>
          </p:nvPr>
        </p:nvSpPr>
        <p:spPr>
          <a:xfrm>
            <a:off x="1977253" y="0"/>
            <a:ext cx="9020529" cy="11542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Times New Roman"/>
              <a:buNone/>
            </a:pPr>
            <a:r>
              <a:rPr b="1" lang="en-US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BC/BCE</a:t>
            </a:r>
            <a:br>
              <a:rPr b="1" lang="en-US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 sz="2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4"/>
          <p:cNvSpPr txBox="1"/>
          <p:nvPr/>
        </p:nvSpPr>
        <p:spPr>
          <a:xfrm>
            <a:off x="1527717" y="5274527"/>
            <a:ext cx="8281113" cy="646331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Construct a sentence using your knowledge of history with either BE or BCE.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Think, Write, and Share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2025-01-13T09:50:47Z</dcterms:created>
  <dc:creator>Sujata BANERJEE</dc:creator>
</cp:coreProperties>
</file>