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Play"/>
      <p:regular r:id="rId10"/>
      <p:bold r:id="rId11"/>
    </p:embeddedFont>
    <p:embeddedFont>
      <p:font typeface="Century Gothic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ikloMiBsYHh3xXQfxZqZQHAvGs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3" Type="http://schemas.openxmlformats.org/officeDocument/2006/relationships/font" Target="fonts/CenturyGothic-bold.fntdata"/><Relationship Id="rId12" Type="http://schemas.openxmlformats.org/officeDocument/2006/relationships/font" Target="fonts/CenturyGothic-regular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font" Target="fonts/CenturyGothic-boldItalic.fntdata"/><Relationship Id="rId14" Type="http://schemas.openxmlformats.org/officeDocument/2006/relationships/font" Target="fonts/CenturyGothic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rotWithShape="1">
            <a:blip r:embed="rId2">
              <a:alphaModFix amt="45000"/>
            </a:blip>
            <a:tile algn="tl" flip="xy" tx="-31750" sx="100000" ty="-120650" sy="100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5" name="Google Shape;95;p1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EFEF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ctr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6" name="Google Shape;96;p19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7" name="Google Shape;97;p1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127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98" name="Google Shape;98;p19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99" name="Google Shape;99;p19"/>
            <p:cNvCxnSpPr/>
            <p:nvPr/>
          </p:nvCxnSpPr>
          <p:spPr>
            <a:xfrm>
              <a:off x="5318306" y="1386268"/>
              <a:ext cx="0" cy="640080"/>
            </a:xfrm>
            <a:prstGeom prst="straightConnector1">
              <a:avLst/>
            </a:prstGeom>
            <a:solidFill>
              <a:srgbClr val="FEFEFE"/>
            </a:soli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0" name="Google Shape;100;p19"/>
            <p:cNvCxnSpPr/>
            <p:nvPr/>
          </p:nvCxnSpPr>
          <p:spPr>
            <a:xfrm>
              <a:off x="6885637" y="1386268"/>
              <a:ext cx="0" cy="640080"/>
            </a:xfrm>
            <a:prstGeom prst="straightConnector1">
              <a:avLst/>
            </a:prstGeom>
            <a:solidFill>
              <a:srgbClr val="FEFEFE"/>
            </a:soli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1" name="Google Shape;101;p19"/>
            <p:cNvCxnSpPr/>
            <p:nvPr/>
          </p:nvCxnSpPr>
          <p:spPr>
            <a:xfrm>
              <a:off x="5318306" y="2031563"/>
              <a:ext cx="1567331" cy="0"/>
            </a:xfrm>
            <a:prstGeom prst="straightConnector1">
              <a:avLst/>
            </a:prstGeom>
            <a:solidFill>
              <a:srgbClr val="FEFEFE"/>
            </a:soli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02" name="Google Shape;102;p19"/>
          <p:cNvSpPr txBox="1"/>
          <p:nvPr>
            <p:ph type="ctrTitle"/>
          </p:nvPr>
        </p:nvSpPr>
        <p:spPr>
          <a:xfrm>
            <a:off x="1561708" y="2091263"/>
            <a:ext cx="9068586" cy="25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entury Gothic"/>
              <a:buNone/>
              <a:defRPr b="0" sz="720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9"/>
          <p:cNvSpPr txBox="1"/>
          <p:nvPr>
            <p:ph idx="1" type="subTitle"/>
          </p:nvPr>
        </p:nvSpPr>
        <p:spPr>
          <a:xfrm>
            <a:off x="1562100" y="4682062"/>
            <a:ext cx="9070848" cy="457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04" name="Google Shape;104;p19"/>
          <p:cNvSpPr txBox="1"/>
          <p:nvPr>
            <p:ph idx="10" type="dt"/>
          </p:nvPr>
        </p:nvSpPr>
        <p:spPr>
          <a:xfrm>
            <a:off x="5318760" y="1341255"/>
            <a:ext cx="1554480" cy="5272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9"/>
          <p:cNvSpPr txBox="1"/>
          <p:nvPr>
            <p:ph idx="11" type="ftr"/>
          </p:nvPr>
        </p:nvSpPr>
        <p:spPr>
          <a:xfrm>
            <a:off x="1453896" y="5212080"/>
            <a:ext cx="5905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9"/>
          <p:cNvSpPr txBox="1"/>
          <p:nvPr>
            <p:ph idx="12" type="sldNum"/>
          </p:nvPr>
        </p:nvSpPr>
        <p:spPr>
          <a:xfrm>
            <a:off x="8606919" y="5212080"/>
            <a:ext cx="2111881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20"/>
          <p:cNvSpPr txBox="1"/>
          <p:nvPr>
            <p:ph idx="10" type="dt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0"/>
          <p:cNvSpPr txBox="1"/>
          <p:nvPr>
            <p:ph idx="11" type="ftr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0"/>
          <p:cNvSpPr txBox="1"/>
          <p:nvPr>
            <p:ph idx="12" type="sldNum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alphaModFix amt="40000"/>
            </a:blip>
            <a:tile algn="tl" flip="xy" tx="-31750" sx="100000" ty="-120650" sy="100000"/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1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EFEF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ctr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1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1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rotWithShape="0" algn="t" dir="5400000" dist="127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8" name="Google Shape;118;p21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19" name="Google Shape;119;p21"/>
            <p:cNvCxnSpPr/>
            <p:nvPr/>
          </p:nvCxnSpPr>
          <p:spPr>
            <a:xfrm>
              <a:off x="5318306" y="1386268"/>
              <a:ext cx="0" cy="640080"/>
            </a:xfrm>
            <a:prstGeom prst="straightConnector1">
              <a:avLst/>
            </a:prstGeom>
            <a:solidFill>
              <a:srgbClr val="FEFEFE"/>
            </a:soli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20" name="Google Shape;120;p21"/>
            <p:cNvCxnSpPr/>
            <p:nvPr/>
          </p:nvCxnSpPr>
          <p:spPr>
            <a:xfrm>
              <a:off x="6885637" y="1386268"/>
              <a:ext cx="0" cy="640080"/>
            </a:xfrm>
            <a:prstGeom prst="straightConnector1">
              <a:avLst/>
            </a:prstGeom>
            <a:solidFill>
              <a:srgbClr val="FEFEFE"/>
            </a:soli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21" name="Google Shape;121;p21"/>
            <p:cNvCxnSpPr/>
            <p:nvPr/>
          </p:nvCxnSpPr>
          <p:spPr>
            <a:xfrm>
              <a:off x="5318306" y="2031563"/>
              <a:ext cx="1567331" cy="0"/>
            </a:xfrm>
            <a:prstGeom prst="straightConnector1">
              <a:avLst/>
            </a:prstGeom>
            <a:solidFill>
              <a:srgbClr val="FEFEFE"/>
            </a:soli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22" name="Google Shape;122;p21"/>
          <p:cNvSpPr txBox="1"/>
          <p:nvPr>
            <p:ph type="title"/>
          </p:nvPr>
        </p:nvSpPr>
        <p:spPr>
          <a:xfrm>
            <a:off x="1563623" y="2094309"/>
            <a:ext cx="9070848" cy="2587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entury Gothic"/>
              <a:buNone/>
              <a:defRPr b="0" sz="720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1"/>
          <p:cNvSpPr txBox="1"/>
          <p:nvPr>
            <p:ph idx="1" type="body"/>
          </p:nvPr>
        </p:nvSpPr>
        <p:spPr>
          <a:xfrm>
            <a:off x="1563624" y="4682062"/>
            <a:ext cx="9070848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4" name="Google Shape;124;p21"/>
          <p:cNvSpPr txBox="1"/>
          <p:nvPr>
            <p:ph idx="10" type="dt"/>
          </p:nvPr>
        </p:nvSpPr>
        <p:spPr>
          <a:xfrm>
            <a:off x="5321808" y="1344502"/>
            <a:ext cx="1554480" cy="5303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1"/>
          <p:cNvSpPr txBox="1"/>
          <p:nvPr>
            <p:ph idx="11" type="ftr"/>
          </p:nvPr>
        </p:nvSpPr>
        <p:spPr>
          <a:xfrm>
            <a:off x="1453896" y="5212080"/>
            <a:ext cx="59070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1"/>
          <p:cNvSpPr txBox="1"/>
          <p:nvPr>
            <p:ph idx="12" type="sldNum"/>
          </p:nvPr>
        </p:nvSpPr>
        <p:spPr>
          <a:xfrm>
            <a:off x="8604504" y="5212080"/>
            <a:ext cx="2112264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2"/>
          <p:cNvSpPr txBox="1"/>
          <p:nvPr>
            <p:ph idx="1" type="body"/>
          </p:nvPr>
        </p:nvSpPr>
        <p:spPr>
          <a:xfrm>
            <a:off x="1066800" y="2103120"/>
            <a:ext cx="4754880" cy="3749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/>
        </p:txBody>
      </p:sp>
      <p:sp>
        <p:nvSpPr>
          <p:cNvPr id="130" name="Google Shape;130;p22"/>
          <p:cNvSpPr txBox="1"/>
          <p:nvPr>
            <p:ph idx="2" type="body"/>
          </p:nvPr>
        </p:nvSpPr>
        <p:spPr>
          <a:xfrm>
            <a:off x="6370320" y="2103120"/>
            <a:ext cx="4754880" cy="3749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/>
        </p:txBody>
      </p:sp>
      <p:sp>
        <p:nvSpPr>
          <p:cNvPr id="131" name="Google Shape;131;p22"/>
          <p:cNvSpPr txBox="1"/>
          <p:nvPr>
            <p:ph idx="10" type="dt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2"/>
          <p:cNvSpPr txBox="1"/>
          <p:nvPr>
            <p:ph idx="11" type="ftr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2"/>
          <p:cNvSpPr txBox="1"/>
          <p:nvPr>
            <p:ph idx="12" type="sldNum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3"/>
          <p:cNvSpPr txBox="1"/>
          <p:nvPr>
            <p:ph idx="1" type="body"/>
          </p:nvPr>
        </p:nvSpPr>
        <p:spPr>
          <a:xfrm>
            <a:off x="1069848" y="2074334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0" sz="18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37" name="Google Shape;137;p23"/>
          <p:cNvSpPr txBox="1"/>
          <p:nvPr>
            <p:ph idx="2" type="body"/>
          </p:nvPr>
        </p:nvSpPr>
        <p:spPr>
          <a:xfrm>
            <a:off x="1069848" y="2755898"/>
            <a:ext cx="475488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/>
        </p:txBody>
      </p:sp>
      <p:sp>
        <p:nvSpPr>
          <p:cNvPr id="138" name="Google Shape;138;p23"/>
          <p:cNvSpPr txBox="1"/>
          <p:nvPr>
            <p:ph idx="3" type="body"/>
          </p:nvPr>
        </p:nvSpPr>
        <p:spPr>
          <a:xfrm>
            <a:off x="6373368" y="2074334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0" sz="18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39" name="Google Shape;139;p23"/>
          <p:cNvSpPr txBox="1"/>
          <p:nvPr>
            <p:ph idx="4" type="body"/>
          </p:nvPr>
        </p:nvSpPr>
        <p:spPr>
          <a:xfrm>
            <a:off x="6373368" y="2756581"/>
            <a:ext cx="475488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/>
        </p:txBody>
      </p:sp>
      <p:sp>
        <p:nvSpPr>
          <p:cNvPr id="140" name="Google Shape;140;p23"/>
          <p:cNvSpPr txBox="1"/>
          <p:nvPr>
            <p:ph idx="10" type="dt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3"/>
          <p:cNvSpPr txBox="1"/>
          <p:nvPr>
            <p:ph idx="11" type="ftr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3"/>
          <p:cNvSpPr txBox="1"/>
          <p:nvPr>
            <p:ph idx="12" type="sldNum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4"/>
          <p:cNvSpPr txBox="1"/>
          <p:nvPr>
            <p:ph idx="10" type="dt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4"/>
          <p:cNvSpPr txBox="1"/>
          <p:nvPr>
            <p:ph idx="11" type="ftr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4"/>
          <p:cNvSpPr txBox="1"/>
          <p:nvPr>
            <p:ph idx="12" type="sldNum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/>
          <p:nvPr>
            <p:ph idx="10" type="dt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5"/>
          <p:cNvSpPr txBox="1"/>
          <p:nvPr>
            <p:ph idx="11" type="ftr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5"/>
          <p:cNvSpPr txBox="1"/>
          <p:nvPr>
            <p:ph idx="12" type="sldNum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6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6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6"/>
          <p:cNvSpPr txBox="1"/>
          <p:nvPr>
            <p:ph type="title"/>
          </p:nvPr>
        </p:nvSpPr>
        <p:spPr>
          <a:xfrm>
            <a:off x="9296400" y="607392"/>
            <a:ext cx="2430780" cy="16459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None/>
              <a:defRPr b="0" sz="28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6"/>
          <p:cNvSpPr txBox="1"/>
          <p:nvPr>
            <p:ph idx="1" type="body"/>
          </p:nvPr>
        </p:nvSpPr>
        <p:spPr>
          <a:xfrm>
            <a:off x="790575" y="704850"/>
            <a:ext cx="756285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25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900"/>
              <a:buChar char="•"/>
              <a:defRPr sz="19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/>
        </p:txBody>
      </p:sp>
      <p:sp>
        <p:nvSpPr>
          <p:cNvPr id="158" name="Google Shape;158;p26"/>
          <p:cNvSpPr txBox="1"/>
          <p:nvPr>
            <p:ph idx="2" type="body"/>
          </p:nvPr>
        </p:nvSpPr>
        <p:spPr>
          <a:xfrm>
            <a:off x="9296400" y="2286000"/>
            <a:ext cx="2430780" cy="3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59" name="Google Shape;159;p26"/>
          <p:cNvSpPr txBox="1"/>
          <p:nvPr>
            <p:ph idx="10" type="dt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6"/>
          <p:cNvSpPr txBox="1"/>
          <p:nvPr>
            <p:ph idx="11" type="ftr"/>
          </p:nvPr>
        </p:nvSpPr>
        <p:spPr>
          <a:xfrm>
            <a:off x="3439158" y="6214535"/>
            <a:ext cx="5184648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6"/>
          <p:cNvSpPr txBox="1"/>
          <p:nvPr>
            <p:ph idx="12" type="sldNum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2" name="Google Shape;162;p26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cap="sq" cmpd="sng" w="9525">
            <a:solidFill>
              <a:srgbClr val="FEFEF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lt1"/>
          </a:solidFill>
          <a:ln cap="sq" cmpd="sng" w="9525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7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7"/>
          <p:cNvSpPr txBox="1"/>
          <p:nvPr>
            <p:ph type="title"/>
          </p:nvPr>
        </p:nvSpPr>
        <p:spPr>
          <a:xfrm>
            <a:off x="9296400" y="603504"/>
            <a:ext cx="2432304" cy="16459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b="0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27"/>
          <p:cNvSpPr/>
          <p:nvPr>
            <p:ph idx="2" type="pic"/>
          </p:nvPr>
        </p:nvSpPr>
        <p:spPr>
          <a:xfrm>
            <a:off x="228599" y="237744"/>
            <a:ext cx="8601076" cy="6382512"/>
          </a:xfrm>
          <a:prstGeom prst="rect">
            <a:avLst/>
          </a:prstGeom>
          <a:solidFill>
            <a:srgbClr val="808080"/>
          </a:solidFill>
          <a:ln>
            <a:noFill/>
          </a:ln>
        </p:spPr>
      </p:sp>
      <p:sp>
        <p:nvSpPr>
          <p:cNvPr id="168" name="Google Shape;168;p27"/>
          <p:cNvSpPr txBox="1"/>
          <p:nvPr>
            <p:ph idx="1" type="body"/>
          </p:nvPr>
        </p:nvSpPr>
        <p:spPr>
          <a:xfrm>
            <a:off x="9296400" y="2286000"/>
            <a:ext cx="2432304" cy="3502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69" name="Google Shape;169;p27"/>
          <p:cNvSpPr txBox="1"/>
          <p:nvPr>
            <p:ph idx="10" type="dt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7"/>
          <p:cNvSpPr txBox="1"/>
          <p:nvPr>
            <p:ph idx="11" type="ftr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27"/>
          <p:cNvSpPr txBox="1"/>
          <p:nvPr>
            <p:ph idx="12" type="sldNum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28"/>
          <p:cNvSpPr txBox="1"/>
          <p:nvPr>
            <p:ph idx="1" type="body"/>
          </p:nvPr>
        </p:nvSpPr>
        <p:spPr>
          <a:xfrm rot="5400000">
            <a:off x="4130040" y="-960120"/>
            <a:ext cx="393192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75" name="Google Shape;175;p28"/>
          <p:cNvSpPr txBox="1"/>
          <p:nvPr>
            <p:ph idx="10" type="dt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8"/>
          <p:cNvSpPr txBox="1"/>
          <p:nvPr>
            <p:ph idx="11" type="ftr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28"/>
          <p:cNvSpPr txBox="1"/>
          <p:nvPr>
            <p:ph idx="12" type="sldNum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/>
          <p:cNvSpPr txBox="1"/>
          <p:nvPr>
            <p:ph type="title"/>
          </p:nvPr>
        </p:nvSpPr>
        <p:spPr>
          <a:xfrm rot="5400000">
            <a:off x="7543800" y="2209800"/>
            <a:ext cx="52578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29"/>
          <p:cNvSpPr txBox="1"/>
          <p:nvPr>
            <p:ph idx="1" type="body"/>
          </p:nvPr>
        </p:nvSpPr>
        <p:spPr>
          <a:xfrm rot="5400000">
            <a:off x="2247900" y="-647700"/>
            <a:ext cx="5257800" cy="80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81" name="Google Shape;181;p29"/>
          <p:cNvSpPr txBox="1"/>
          <p:nvPr>
            <p:ph idx="10" type="dt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29"/>
          <p:cNvSpPr txBox="1"/>
          <p:nvPr>
            <p:ph idx="11" type="ftr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29"/>
          <p:cNvSpPr txBox="1"/>
          <p:nvPr>
            <p:ph idx="12" type="sldNum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6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3D8F7"/>
            </a:gs>
            <a:gs pos="83000">
              <a:srgbClr val="73D8F7"/>
            </a:gs>
            <a:gs pos="92000">
              <a:srgbClr val="EDFAFF"/>
            </a:gs>
            <a:gs pos="99000">
              <a:srgbClr val="73D8F7"/>
            </a:gs>
            <a:gs pos="100000">
              <a:srgbClr val="A0E6FB"/>
            </a:gs>
          </a:gsLst>
          <a:lin ang="5400000" scaled="0"/>
        </a:gra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7" name="Google Shape;87;p18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8" name="Google Shape;88;p18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b="0" i="0" sz="4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EEEAE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0" name="Google Shape;90;p18"/>
          <p:cNvSpPr txBox="1"/>
          <p:nvPr>
            <p:ph idx="10" type="dt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1" name="Google Shape;91;p18"/>
          <p:cNvSpPr txBox="1"/>
          <p:nvPr>
            <p:ph idx="11" type="ftr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2" name="Google Shape;92;p18"/>
          <p:cNvSpPr txBox="1"/>
          <p:nvPr>
            <p:ph idx="12" type="sldNum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hyperlink" Target="https://commons.wikimedia.org/wiki/File:SMirC-thumbsdown.svg" TargetMode="External"/><Relationship Id="rId6" Type="http://schemas.openxmlformats.org/officeDocument/2006/relationships/hyperlink" Target="https://creativecommons.org/licenses/by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8" name="Google Shape;1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90" name="Google Shape;190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"/>
          <p:cNvSpPr txBox="1"/>
          <p:nvPr>
            <p:ph type="ctrTitle"/>
          </p:nvPr>
        </p:nvSpPr>
        <p:spPr>
          <a:xfrm>
            <a:off x="1561708" y="2091263"/>
            <a:ext cx="9068586" cy="25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entury Gothic"/>
              <a:buNone/>
            </a:pPr>
            <a:r>
              <a:rPr lang="en-US"/>
              <a:t>THE QING DYNASTY (1644 -1912) </a:t>
            </a:r>
            <a:endParaRPr/>
          </a:p>
        </p:txBody>
      </p:sp>
      <p:sp>
        <p:nvSpPr>
          <p:cNvPr id="196" name="Google Shape;196;p2"/>
          <p:cNvSpPr txBox="1"/>
          <p:nvPr>
            <p:ph idx="1" type="subTitle"/>
          </p:nvPr>
        </p:nvSpPr>
        <p:spPr>
          <a:xfrm>
            <a:off x="1562100" y="4682062"/>
            <a:ext cx="9070848" cy="457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To study the reasons behind the  rise of the Qing Dynasty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</a:pPr>
            <a:r>
              <a:rPr lang="en-US"/>
              <a:t>Worksheet </a:t>
            </a:r>
            <a:endParaRPr/>
          </a:p>
        </p:txBody>
      </p:sp>
      <p:sp>
        <p:nvSpPr>
          <p:cNvPr id="202" name="Google Shape;202;p4"/>
          <p:cNvSpPr txBox="1"/>
          <p:nvPr>
            <p:ph idx="1" type="body"/>
          </p:nvPr>
        </p:nvSpPr>
        <p:spPr>
          <a:xfrm>
            <a:off x="2231136" y="2638044"/>
            <a:ext cx="7729728" cy="17132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In this lesson, we will trace the rise of the Qing dynasty- A timeline is already drawn for you on your worksheet. You will write down the appropriate information with dates (if provided) to establish a timeline.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03" name="Google Shape;20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9948" y="4351283"/>
            <a:ext cx="3530861" cy="22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None/>
            </a:pPr>
            <a:r>
              <a:rPr lang="en-US"/>
              <a:t>Complete your worksheet as we move through the information. </a:t>
            </a:r>
            <a:endParaRPr/>
          </a:p>
        </p:txBody>
      </p:sp>
      <p:pic>
        <p:nvPicPr>
          <p:cNvPr id="209" name="Google Shape;2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013" y="2892054"/>
            <a:ext cx="5155538" cy="3600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62241" y="2768254"/>
            <a:ext cx="4089746" cy="4089746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5"/>
          <p:cNvSpPr txBox="1"/>
          <p:nvPr/>
        </p:nvSpPr>
        <p:spPr>
          <a:xfrm>
            <a:off x="5585254" y="7085718"/>
            <a:ext cx="4089746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by Unknown Author is licensed under </a:t>
            </a:r>
            <a:r>
              <a:rPr lang="en-US" sz="9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BY-SA</a:t>
            </a:r>
            <a:endParaRPr sz="9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avon">
  <a:themeElements>
    <a:clrScheme name="Savo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2025-02-26T14:43:43Z</dcterms:created>
  <dc:creator>Sujata BANERJEE</dc:creator>
</cp:coreProperties>
</file>