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Gill Sans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imJZFjJGrERXR2xgdowZHfGLZE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GillSans-bold.fntdata"/><Relationship Id="rId10" Type="http://schemas.openxmlformats.org/officeDocument/2006/relationships/font" Target="fonts/GillSans-regular.fntdata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3" name="Google Shape;103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https://commons.wikimedia.org/w/index.php?search=songhay+empire&amp;title=Special:MediaSearch&amp;type=image&amp;haslicense=unrestricted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  <p:sp>
        <p:nvSpPr>
          <p:cNvPr id="105" name="Google Shape;105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2.png"/><Relationship Id="rId6" Type="http://schemas.openxmlformats.org/officeDocument/2006/relationships/hyperlink" Target="https://commons.wikimedia.org/w/index.php?search=songhay+empire&amp;title=Special:MediaSearch&amp;type=image&amp;haslicense=unrestricted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315" y="3655714"/>
            <a:ext cx="7142858" cy="248571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56801" y="9495065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55987"/>
                </a:solidFill>
                <a:latin typeface="Calibri"/>
                <a:ea typeface="Calibri"/>
                <a:cs typeface="Calibri"/>
                <a:sym typeface="Calibri"/>
              </a:rPr>
              <a:t>www.tweakteach.com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55987"/>
                </a:solidFill>
                <a:latin typeface="Calibri"/>
                <a:ea typeface="Calibri"/>
                <a:cs typeface="Calibri"/>
                <a:sym typeface="Calibri"/>
              </a:rPr>
              <a:t>©2025 TweakTeach</a:t>
            </a:r>
            <a:endParaRPr b="1" sz="2100">
              <a:solidFill>
                <a:srgbClr val="0559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812800" w="1444978">
                <a:moveTo>
                  <a:pt x="0" y="0"/>
                </a:moveTo>
                <a:lnTo>
                  <a:pt x="1444978" y="0"/>
                </a:lnTo>
                <a:lnTo>
                  <a:pt x="1444978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411509" r="-41150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/>
          <p:cNvGrpSpPr/>
          <p:nvPr/>
        </p:nvGrpSpPr>
        <p:grpSpPr>
          <a:xfrm>
            <a:off x="1028700" y="4036928"/>
            <a:ext cx="16230600" cy="2677487"/>
            <a:chOff x="0" y="-123825"/>
            <a:chExt cx="21640800" cy="3569982"/>
          </a:xfrm>
        </p:grpSpPr>
        <p:sp>
          <p:nvSpPr>
            <p:cNvPr id="97" name="Google Shape;97;p2"/>
            <p:cNvSpPr txBox="1"/>
            <p:nvPr/>
          </p:nvSpPr>
          <p:spPr>
            <a:xfrm>
              <a:off x="1933642" y="1914537"/>
              <a:ext cx="17773515" cy="15316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The Songhay Empire</a:t>
              </a:r>
              <a:endParaRPr/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123825"/>
              <a:ext cx="21640800" cy="1503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50">
                  <a:solidFill>
                    <a:srgbClr val="E5E5E5"/>
                  </a:solidFill>
                  <a:latin typeface="Gill Sans"/>
                  <a:ea typeface="Gill Sans"/>
                  <a:cs typeface="Gill Sans"/>
                  <a:sym typeface="Gill Sans"/>
                </a:rPr>
                <a:t>To study the rise and fall of the Songhay Empire</a:t>
              </a:r>
              <a:endParaRPr/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50">
                  <a:solidFill>
                    <a:srgbClr val="E5E5E5"/>
                  </a:solidFill>
                  <a:latin typeface="Gill Sans"/>
                  <a:ea typeface="Gill Sans"/>
                  <a:cs typeface="Gill Sans"/>
                  <a:sym typeface="Gill Sans"/>
                </a:rPr>
                <a:t>Why was the Songhay empire for trade and Islam?</a:t>
              </a:r>
              <a:endParaRPr/>
            </a:p>
          </p:txBody>
        </p:sp>
      </p:grpSp>
      <p:sp>
        <p:nvSpPr>
          <p:cNvPr id="99" name="Google Shape;99;p2"/>
          <p:cNvSpPr/>
          <p:nvPr/>
        </p:nvSpPr>
        <p:spPr>
          <a:xfrm rot="-5400000">
            <a:off x="1328306" y="7542793"/>
            <a:ext cx="2736702" cy="2751711"/>
          </a:xfrm>
          <a:custGeom>
            <a:rect b="b" l="l" r="r" t="t"/>
            <a:pathLst>
              <a:path extrusionOk="0" h="2751711" w="2736702">
                <a:moveTo>
                  <a:pt x="0" y="0"/>
                </a:moveTo>
                <a:lnTo>
                  <a:pt x="2736702" y="0"/>
                </a:lnTo>
                <a:lnTo>
                  <a:pt x="2736702" y="2751712"/>
                </a:lnTo>
                <a:lnTo>
                  <a:pt x="0" y="2751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0" y="3029214"/>
            <a:ext cx="18288000" cy="6158865"/>
          </a:xfrm>
          <a:custGeom>
            <a:rect b="b" l="l" r="r" t="t"/>
            <a:pathLst>
              <a:path extrusionOk="0" h="8211820" w="24384000">
                <a:moveTo>
                  <a:pt x="0" y="0"/>
                </a:moveTo>
                <a:lnTo>
                  <a:pt x="24384000" y="0"/>
                </a:lnTo>
                <a:lnTo>
                  <a:pt x="24384000" y="8211820"/>
                </a:lnTo>
                <a:lnTo>
                  <a:pt x="0" y="821182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0" y="9189720"/>
            <a:ext cx="18288000" cy="1114425"/>
          </a:xfrm>
          <a:custGeom>
            <a:rect b="b" l="l" r="r" t="t"/>
            <a:pathLst>
              <a:path extrusionOk="0" h="1485900" w="24384000">
                <a:moveTo>
                  <a:pt x="0" y="0"/>
                </a:moveTo>
                <a:lnTo>
                  <a:pt x="24384000" y="0"/>
                </a:lnTo>
                <a:lnTo>
                  <a:pt x="24384000" y="1485900"/>
                </a:lnTo>
                <a:lnTo>
                  <a:pt x="0" y="1485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1535" l="0" r="0" t="-15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" name="Google Shape;111;p3"/>
          <p:cNvCxnSpPr/>
          <p:nvPr/>
        </p:nvCxnSpPr>
        <p:spPr>
          <a:xfrm rot="3577">
            <a:off x="-9530" y="9192620"/>
            <a:ext cx="18307060" cy="0"/>
          </a:xfrm>
          <a:prstGeom prst="straightConnector1">
            <a:avLst/>
          </a:prstGeom>
          <a:noFill/>
          <a:ln cap="rnd" cmpd="sng" w="9525">
            <a:solidFill>
              <a:srgbClr val="F014D9">
                <a:alpha val="19607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" name="Google Shape;112;p3"/>
          <p:cNvCxnSpPr/>
          <p:nvPr/>
        </p:nvCxnSpPr>
        <p:spPr>
          <a:xfrm rot="11323">
            <a:off x="2156992" y="2761107"/>
            <a:ext cx="14458986" cy="0"/>
          </a:xfrm>
          <a:prstGeom prst="straightConnector1">
            <a:avLst/>
          </a:prstGeom>
          <a:noFill/>
          <a:ln cap="rnd" cmpd="sng" w="28575">
            <a:solidFill>
              <a:srgbClr val="4491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3"/>
          <p:cNvSpPr txBox="1"/>
          <p:nvPr/>
        </p:nvSpPr>
        <p:spPr>
          <a:xfrm>
            <a:off x="2157031" y="997707"/>
            <a:ext cx="6986969" cy="7684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Location and Features 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1413034" y="3158965"/>
            <a:ext cx="10243208" cy="5789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6704" lvl="1" marL="633410" marR="0" rtl="0" algn="l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Songhay empire is known as one of the largest West African empires. </a:t>
            </a:r>
            <a:endParaRPr/>
          </a:p>
          <a:p>
            <a:pPr indent="-316704" lvl="1" marL="633410" marR="0" rtl="0" algn="l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empire expanded in the 15ᵗʰ and 16ᵗʰ centuries </a:t>
            </a:r>
            <a:endParaRPr/>
          </a:p>
          <a:p>
            <a:pPr indent="-316704" lvl="1" marL="633410" marR="0" rtl="0" algn="l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empire was situated near the Niger River – this region today is called Mali </a:t>
            </a:r>
            <a:endParaRPr/>
          </a:p>
          <a:p>
            <a:pPr indent="-316704" lvl="1" marL="633410" marR="0" rtl="0" algn="l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second most important city of Songhay was Timbuktu, after Gao</a:t>
            </a:r>
            <a:endParaRPr/>
          </a:p>
          <a:p>
            <a:pPr indent="-316704" lvl="1" marL="633410" marR="0" rtl="0" algn="l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main religion was Islam </a:t>
            </a:r>
            <a:endParaRPr/>
          </a:p>
          <a:p>
            <a:pPr indent="-316705" lvl="1" marL="633410" marR="0" rtl="0" algn="l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12987946" y="0"/>
            <a:ext cx="5300090" cy="4590002"/>
          </a:xfrm>
          <a:custGeom>
            <a:rect b="b" l="l" r="r" t="t"/>
            <a:pathLst>
              <a:path extrusionOk="0" h="6120003" w="7066788">
                <a:moveTo>
                  <a:pt x="0" y="0"/>
                </a:moveTo>
                <a:lnTo>
                  <a:pt x="7066788" y="0"/>
                </a:lnTo>
                <a:lnTo>
                  <a:pt x="7066788" y="6120003"/>
                </a:lnTo>
                <a:lnTo>
                  <a:pt x="0" y="6120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3901083" y="4855071"/>
            <a:ext cx="4295477" cy="519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u="sng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27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: Songhay Empire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0" y="3029214"/>
            <a:ext cx="18288000" cy="6158865"/>
          </a:xfrm>
          <a:custGeom>
            <a:rect b="b" l="l" r="r" t="t"/>
            <a:pathLst>
              <a:path extrusionOk="0" h="8211820" w="24384000">
                <a:moveTo>
                  <a:pt x="0" y="0"/>
                </a:moveTo>
                <a:lnTo>
                  <a:pt x="24384000" y="0"/>
                </a:lnTo>
                <a:lnTo>
                  <a:pt x="24384000" y="8211820"/>
                </a:lnTo>
                <a:lnTo>
                  <a:pt x="0" y="821182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0" y="9189720"/>
            <a:ext cx="18288000" cy="1114425"/>
          </a:xfrm>
          <a:custGeom>
            <a:rect b="b" l="l" r="r" t="t"/>
            <a:pathLst>
              <a:path extrusionOk="0" h="1485900" w="24384000">
                <a:moveTo>
                  <a:pt x="0" y="0"/>
                </a:moveTo>
                <a:lnTo>
                  <a:pt x="24384000" y="0"/>
                </a:lnTo>
                <a:lnTo>
                  <a:pt x="24384000" y="1485900"/>
                </a:lnTo>
                <a:lnTo>
                  <a:pt x="0" y="1485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1535" l="0" r="0" t="-15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p4"/>
          <p:cNvCxnSpPr/>
          <p:nvPr/>
        </p:nvCxnSpPr>
        <p:spPr>
          <a:xfrm rot="3577">
            <a:off x="-9530" y="9192620"/>
            <a:ext cx="18307060" cy="0"/>
          </a:xfrm>
          <a:prstGeom prst="straightConnector1">
            <a:avLst/>
          </a:prstGeom>
          <a:noFill/>
          <a:ln cap="rnd" cmpd="sng" w="9525">
            <a:solidFill>
              <a:srgbClr val="F014D9">
                <a:alpha val="19607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" name="Google Shape;125;p4"/>
          <p:cNvCxnSpPr/>
          <p:nvPr/>
        </p:nvCxnSpPr>
        <p:spPr>
          <a:xfrm rot="11323">
            <a:off x="2156992" y="2761107"/>
            <a:ext cx="14458986" cy="0"/>
          </a:xfrm>
          <a:prstGeom prst="straightConnector1">
            <a:avLst/>
          </a:prstGeom>
          <a:noFill/>
          <a:ln cap="rnd" cmpd="sng" w="28575">
            <a:solidFill>
              <a:srgbClr val="4491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6" name="Google Shape;126;p4"/>
          <p:cNvSpPr/>
          <p:nvPr/>
        </p:nvSpPr>
        <p:spPr>
          <a:xfrm>
            <a:off x="6050165" y="4582880"/>
            <a:ext cx="6187669" cy="4114800"/>
          </a:xfrm>
          <a:custGeom>
            <a:rect b="b" l="l" r="r" t="t"/>
            <a:pathLst>
              <a:path extrusionOk="0" h="4114800" w="6187669">
                <a:moveTo>
                  <a:pt x="0" y="0"/>
                </a:moveTo>
                <a:lnTo>
                  <a:pt x="6187670" y="0"/>
                </a:lnTo>
                <a:lnTo>
                  <a:pt x="61876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2268808" y="1214398"/>
            <a:ext cx="14222032" cy="7684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True or False 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5942229" y="3413569"/>
            <a:ext cx="6875191" cy="683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main religion of Songhay was Islam.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