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  <p:sldMasterId id="214748366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y="6858000" cx="12192000"/>
  <p:notesSz cx="6858000" cy="9144000"/>
  <p:embeddedFontLst>
    <p:embeddedFont>
      <p:font typeface="Play"/>
      <p:regular r:id="rId11"/>
      <p:bold r:id="rId12"/>
    </p:embeddedFont>
    <p:embeddedFont>
      <p:font typeface="Gill Sans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hxj3/ud3UxR4ECNBvqBJEev3nB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regular.fntdata"/><Relationship Id="rId10" Type="http://schemas.openxmlformats.org/officeDocument/2006/relationships/slide" Target="slides/slide4.xml"/><Relationship Id="rId13" Type="http://schemas.openxmlformats.org/officeDocument/2006/relationships/font" Target="fonts/GillSans-regular.fntdata"/><Relationship Id="rId12" Type="http://schemas.openxmlformats.org/officeDocument/2006/relationships/font" Target="fonts/Play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15" Type="http://customschemas.google.com/relationships/presentationmetadata" Target="metadata"/><Relationship Id="rId14" Type="http://schemas.openxmlformats.org/officeDocument/2006/relationships/font" Target="fonts/GillSans-bold.fntdata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https://commons.wikimedia.org/wiki/File:Shang_Ox_Bone_Oracle_Bones.jpg  </a:t>
            </a:r>
            <a:endParaRPr/>
          </a:p>
        </p:txBody>
      </p:sp>
      <p:sp>
        <p:nvSpPr>
          <p:cNvPr id="190" name="Google Shape;190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https://commons.wikimedia.org/wiki/File:Sima_Qian_(painted_portrait).jpg </a:t>
            </a:r>
            <a:endParaRPr/>
          </a:p>
        </p:txBody>
      </p:sp>
      <p:sp>
        <p:nvSpPr>
          <p:cNvPr id="200" name="Google Shape;20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4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4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4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4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2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6"/>
          <p:cNvSpPr txBox="1"/>
          <p:nvPr>
            <p:ph type="ctr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6"/>
          <p:cNvSpPr txBox="1"/>
          <p:nvPr>
            <p:ph idx="1" type="subTitle"/>
          </p:nvPr>
        </p:nvSpPr>
        <p:spPr>
          <a:xfrm>
            <a:off x="2695194" y="4352544"/>
            <a:ext cx="6801612" cy="12398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EFEFE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4" name="Google Shape;94;p26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6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6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7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" type="body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6" name="Google Shape;106;p27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7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7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2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5"/>
          <p:cNvSpPr txBox="1"/>
          <p:nvPr>
            <p:ph type="ctr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5"/>
          <p:cNvSpPr txBox="1"/>
          <p:nvPr>
            <p:ph idx="1" type="subTitle"/>
          </p:nvPr>
        </p:nvSpPr>
        <p:spPr>
          <a:xfrm>
            <a:off x="2695194" y="4352544"/>
            <a:ext cx="6801612" cy="12398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EFEFE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12" name="Google Shape;112;p25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5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5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1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8"/>
          <p:cNvSpPr txBox="1"/>
          <p:nvPr>
            <p:ph type="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8"/>
          <p:cNvSpPr txBox="1"/>
          <p:nvPr>
            <p:ph idx="1" type="body"/>
          </p:nvPr>
        </p:nvSpPr>
        <p:spPr>
          <a:xfrm>
            <a:off x="2695194" y="4352465"/>
            <a:ext cx="6801612" cy="1265082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8" name="Google Shape;118;p28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8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8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9"/>
          <p:cNvSpPr txBox="1"/>
          <p:nvPr>
            <p:ph idx="1" type="body"/>
          </p:nvPr>
        </p:nvSpPr>
        <p:spPr>
          <a:xfrm>
            <a:off x="1581912" y="2638044"/>
            <a:ext cx="4271771" cy="31019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9"/>
          <p:cNvSpPr txBox="1"/>
          <p:nvPr>
            <p:ph idx="2" type="body"/>
          </p:nvPr>
        </p:nvSpPr>
        <p:spPr>
          <a:xfrm>
            <a:off x="6338315" y="2638044"/>
            <a:ext cx="4270247" cy="31019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29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9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9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 txBox="1"/>
          <p:nvPr>
            <p:ph idx="1" type="body"/>
          </p:nvPr>
        </p:nvSpPr>
        <p:spPr>
          <a:xfrm>
            <a:off x="1583436" y="2313433"/>
            <a:ext cx="4270248" cy="704087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0" sz="1900" cap="none">
                <a:solidFill>
                  <a:srgbClr val="6B8890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1" sz="19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30" name="Google Shape;130;p30"/>
          <p:cNvSpPr txBox="1"/>
          <p:nvPr>
            <p:ph idx="2" type="body"/>
          </p:nvPr>
        </p:nvSpPr>
        <p:spPr>
          <a:xfrm>
            <a:off x="1583436" y="3143250"/>
            <a:ext cx="4270248" cy="2596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30"/>
          <p:cNvSpPr txBox="1"/>
          <p:nvPr>
            <p:ph idx="3" type="body"/>
          </p:nvPr>
        </p:nvSpPr>
        <p:spPr>
          <a:xfrm>
            <a:off x="6338316" y="3143250"/>
            <a:ext cx="4253484" cy="2596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2" name="Google Shape;132;p30"/>
          <p:cNvSpPr txBox="1"/>
          <p:nvPr>
            <p:ph idx="4" type="body"/>
          </p:nvPr>
        </p:nvSpPr>
        <p:spPr>
          <a:xfrm>
            <a:off x="6338316" y="2313433"/>
            <a:ext cx="4270248" cy="704087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0" sz="1900" cap="none">
                <a:solidFill>
                  <a:srgbClr val="6B8890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1" sz="19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33" name="Google Shape;133;p30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30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0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6" name="Google Shape;136;p30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1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1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31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31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2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32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2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33"/>
          <p:cNvSpPr txBox="1"/>
          <p:nvPr>
            <p:ph type="title"/>
          </p:nvPr>
        </p:nvSpPr>
        <p:spPr>
          <a:xfrm>
            <a:off x="804672" y="2243828"/>
            <a:ext cx="4486656" cy="1141497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3"/>
          <p:cNvSpPr txBox="1"/>
          <p:nvPr>
            <p:ph idx="1" type="body"/>
          </p:nvPr>
        </p:nvSpPr>
        <p:spPr>
          <a:xfrm>
            <a:off x="6736080" y="804672"/>
            <a:ext cx="4815840" cy="5248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25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•"/>
              <a:defRPr sz="1900">
                <a:solidFill>
                  <a:schemeClr val="dk1"/>
                </a:solidFill>
              </a:defRPr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5pPr>
            <a:lvl6pPr indent="-3302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150" name="Google Shape;150;p33"/>
          <p:cNvSpPr txBox="1"/>
          <p:nvPr>
            <p:ph idx="2" type="body"/>
          </p:nvPr>
        </p:nvSpPr>
        <p:spPr>
          <a:xfrm>
            <a:off x="1115568" y="3549918"/>
            <a:ext cx="3794760" cy="2194036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51" name="Google Shape;151;p33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3"/>
          <p:cNvSpPr txBox="1"/>
          <p:nvPr>
            <p:ph idx="11" type="ftr"/>
          </p:nvPr>
        </p:nvSpPr>
        <p:spPr>
          <a:xfrm>
            <a:off x="804672" y="6236208"/>
            <a:ext cx="5124797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33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4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34"/>
          <p:cNvSpPr txBox="1"/>
          <p:nvPr>
            <p:ph type="title"/>
          </p:nvPr>
        </p:nvSpPr>
        <p:spPr>
          <a:xfrm>
            <a:off x="808523" y="2243828"/>
            <a:ext cx="4494998" cy="113464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182875" spcFirstLastPara="1" rIns="182875" wrap="square" tIns="1828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4"/>
          <p:cNvSpPr/>
          <p:nvPr>
            <p:ph idx="2" type="pic"/>
          </p:nvPr>
        </p:nvSpPr>
        <p:spPr>
          <a:xfrm>
            <a:off x="6095999" y="0"/>
            <a:ext cx="6102097" cy="685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58" name="Google Shape;158;p34"/>
          <p:cNvSpPr txBox="1"/>
          <p:nvPr>
            <p:ph idx="1" type="body"/>
          </p:nvPr>
        </p:nvSpPr>
        <p:spPr>
          <a:xfrm>
            <a:off x="1115568" y="3549918"/>
            <a:ext cx="3794760" cy="2194037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59" name="Google Shape;159;p34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34"/>
          <p:cNvSpPr txBox="1"/>
          <p:nvPr>
            <p:ph idx="11" type="ftr"/>
          </p:nvPr>
        </p:nvSpPr>
        <p:spPr>
          <a:xfrm>
            <a:off x="804672" y="6236208"/>
            <a:ext cx="5124797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34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5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35"/>
          <p:cNvSpPr txBox="1"/>
          <p:nvPr>
            <p:ph idx="1" type="body"/>
          </p:nvPr>
        </p:nvSpPr>
        <p:spPr>
          <a:xfrm rot="5400000">
            <a:off x="4545009" y="324172"/>
            <a:ext cx="3101983" cy="77297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65" name="Google Shape;165;p35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35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35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6"/>
          <p:cNvSpPr txBox="1"/>
          <p:nvPr>
            <p:ph type="title"/>
          </p:nvPr>
        </p:nvSpPr>
        <p:spPr>
          <a:xfrm rot="5400000">
            <a:off x="6810676" y="2779696"/>
            <a:ext cx="4983480" cy="1298608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36"/>
          <p:cNvSpPr txBox="1"/>
          <p:nvPr>
            <p:ph idx="1" type="body"/>
          </p:nvPr>
        </p:nvSpPr>
        <p:spPr>
          <a:xfrm rot="5400000">
            <a:off x="2838641" y="329756"/>
            <a:ext cx="4983480" cy="6198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71" name="Google Shape;171;p36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36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36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4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2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4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  <a:defRPr b="0" i="0" sz="28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7" name="Google Shape;87;p24"/>
          <p:cNvSpPr txBox="1"/>
          <p:nvPr>
            <p:ph idx="1" type="body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8" name="Google Shape;88;p24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9" name="Google Shape;89;p24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90" name="Google Shape;90;p24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2F2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  <a:defRPr b="0" i="0" sz="28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9" name="Google Shape;99;p23"/>
          <p:cNvSpPr txBox="1"/>
          <p:nvPr>
            <p:ph idx="1" type="body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00" name="Google Shape;100;p23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01" name="Google Shape;101;p23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02" name="Google Shape;102;p23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hyperlink" Target="https://commons.wikimedia.org/wiki/File:Shang_Ox_Bone_Oracle_Bones.jpg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hyperlink" Target="https://commons.wikimedia.org/wiki/File:Sima_Qian_(painted_portrait)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78" name="Google Shape;17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80" name="Google Shape;180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"/>
          <p:cNvSpPr txBox="1"/>
          <p:nvPr>
            <p:ph type="ctr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</a:pPr>
            <a:r>
              <a:rPr lang="en-US"/>
              <a:t>THE SHANG DYNASTY </a:t>
            </a:r>
            <a:br>
              <a:rPr lang="en-US"/>
            </a:br>
            <a:r>
              <a:rPr lang="en-US"/>
              <a:t>(1600-1046 BCE)</a:t>
            </a:r>
            <a:endParaRPr/>
          </a:p>
        </p:txBody>
      </p:sp>
      <p:sp>
        <p:nvSpPr>
          <p:cNvPr id="186" name="Google Shape;186;p2"/>
          <p:cNvSpPr txBox="1"/>
          <p:nvPr>
            <p:ph idx="1" type="subTitle"/>
          </p:nvPr>
        </p:nvSpPr>
        <p:spPr>
          <a:xfrm>
            <a:off x="2695194" y="4352544"/>
            <a:ext cx="6801612" cy="123989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To study the main features of the Shang Dynasty with the help of sources.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"/>
          <p:cNvSpPr txBox="1"/>
          <p:nvPr>
            <p:ph type="title"/>
          </p:nvPr>
        </p:nvSpPr>
        <p:spPr>
          <a:xfrm>
            <a:off x="2777674" y="192405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SOURCES – ORACLE BONES </a:t>
            </a:r>
            <a:endParaRPr/>
          </a:p>
        </p:txBody>
      </p:sp>
      <p:sp>
        <p:nvSpPr>
          <p:cNvPr id="193" name="Google Shape;193;p5"/>
          <p:cNvSpPr txBox="1"/>
          <p:nvPr>
            <p:ph idx="1" type="body"/>
          </p:nvPr>
        </p:nvSpPr>
        <p:spPr>
          <a:xfrm>
            <a:off x="848710" y="2456246"/>
            <a:ext cx="3670738" cy="3145768"/>
          </a:xfrm>
          <a:prstGeom prst="rect">
            <a:avLst/>
          </a:prstGeom>
          <a:solidFill>
            <a:srgbClr val="FBD9A3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The people in the Shang Dynasty believed in </a:t>
            </a:r>
            <a:r>
              <a:rPr b="1" lang="en-US"/>
              <a:t>divination,</a:t>
            </a:r>
            <a:r>
              <a:rPr lang="en-US"/>
              <a:t> which is a belief in the supernatural. 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/>
              <a:t>The people used animal bones to write questions related to divination or the future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These are now more than 3000 years old and provide us with written evidence </a:t>
            </a:r>
            <a:endParaRPr/>
          </a:p>
        </p:txBody>
      </p:sp>
      <p:pic>
        <p:nvPicPr>
          <p:cNvPr id="194" name="Google Shape;19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36776" y="1814195"/>
            <a:ext cx="7281651" cy="485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5"/>
          <p:cNvSpPr txBox="1"/>
          <p:nvPr/>
        </p:nvSpPr>
        <p:spPr>
          <a:xfrm>
            <a:off x="7129298" y="5992297"/>
            <a:ext cx="3829050" cy="369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Wikimedia</a:t>
            </a: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: Shang Oracle Ox Bone </a:t>
            </a:r>
            <a:endParaRPr/>
          </a:p>
        </p:txBody>
      </p:sp>
      <p:sp>
        <p:nvSpPr>
          <p:cNvPr id="196" name="Google Shape;196;p5"/>
          <p:cNvSpPr txBox="1"/>
          <p:nvPr/>
        </p:nvSpPr>
        <p:spPr>
          <a:xfrm>
            <a:off x="609600" y="5992297"/>
            <a:ext cx="3909848" cy="64633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Keyword Alert – write down the meaning of the word in bold.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6"/>
          <p:cNvSpPr txBox="1"/>
          <p:nvPr>
            <p:ph type="title"/>
          </p:nvPr>
        </p:nvSpPr>
        <p:spPr>
          <a:xfrm>
            <a:off x="2231136" y="213899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SOURCES – SIMA QIAN </a:t>
            </a:r>
            <a:endParaRPr/>
          </a:p>
        </p:txBody>
      </p:sp>
      <p:sp>
        <p:nvSpPr>
          <p:cNvPr id="203" name="Google Shape;203;p6"/>
          <p:cNvSpPr txBox="1"/>
          <p:nvPr>
            <p:ph idx="1" type="body"/>
          </p:nvPr>
        </p:nvSpPr>
        <p:spPr>
          <a:xfrm>
            <a:off x="864791" y="2588964"/>
            <a:ext cx="5346823" cy="1680072"/>
          </a:xfrm>
          <a:prstGeom prst="rect">
            <a:avLst/>
          </a:prstGeom>
          <a:solidFill>
            <a:srgbClr val="FBD9A3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Sima Qian was a Historian who belonged to the Han Dynasty 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He wrote </a:t>
            </a:r>
            <a:r>
              <a:rPr i="1" lang="en-US"/>
              <a:t>Shiji  - Records of the Grand Historian 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Wrote about ‘Yin’, which is another name for Shang </a:t>
            </a:r>
            <a:endParaRPr/>
          </a:p>
        </p:txBody>
      </p:sp>
      <p:pic>
        <p:nvPicPr>
          <p:cNvPr id="204" name="Google Shape;20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05546" y="1240221"/>
            <a:ext cx="5469123" cy="554355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6"/>
          <p:cNvSpPr txBox="1"/>
          <p:nvPr/>
        </p:nvSpPr>
        <p:spPr>
          <a:xfrm>
            <a:off x="7311258" y="4899792"/>
            <a:ext cx="4457700" cy="369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Wikimedia</a:t>
            </a: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: Historian Sima Qian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2025-02-12T13:03:23Z</dcterms:created>
  <dc:creator>Sujata BANERJEE</dc:creator>
</cp:coreProperties>
</file>