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  <p:embeddedFont>
      <p:font typeface="Century Gothic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gYp5pLoq08JfrZT2PIuYzgVxYN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3" Type="http://schemas.openxmlformats.org/officeDocument/2006/relationships/font" Target="fonts/CenturyGothic-bold.fntdata"/><Relationship Id="rId12" Type="http://schemas.openxmlformats.org/officeDocument/2006/relationships/font" Target="fonts/CenturyGothic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CenturyGothic-boldItalic.fntdata"/><Relationship Id="rId14" Type="http://schemas.openxmlformats.org/officeDocument/2006/relationships/font" Target="fonts/CenturyGothic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9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p19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5" name="Google Shape;135;p2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3" name="Google Shape;143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50" name="Google Shape;150;p23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52" name="Google Shape;152;p23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3" name="Google Shape;153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6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71" name="Google Shape;171;p26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72" name="Google Shape;172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7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27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80" name="Google Shape;180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7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7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8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7" name="Google Shape;187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28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8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9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94" name="Google Shape;194;p29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5" name="Google Shape;195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29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9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9" name="Google Shape;199;p29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00" name="Google Shape;200;p29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0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04" name="Google Shape;204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1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11" name="Google Shape;211;p31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12" name="Google Shape;212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" name="Google Shape;216;p31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17" name="Google Shape;217;p31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1" name="Google Shape;221;p32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2" name="Google Shape;222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3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9" name="Google Shape;229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3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34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36" name="Google Shape;236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3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6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8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87" name="Google Shape;87;p18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8" name="Google Shape;88;p18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9" name="Google Shape;89;p18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0" name="Google Shape;90;p18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1" name="Google Shape;91;p18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2" name="Google Shape;92;p18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3" name="Google Shape;93;p18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" name="Google Shape;94;p18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5" name="Google Shape;95;p18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7" name="Google Shape;97;p18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8" name="Google Shape;98;p18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9" name="Google Shape;99;p18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00" name="Google Shape;100;p18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1" name="Google Shape;101;p18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2" name="Google Shape;102;p18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" name="Google Shape;103;p18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" name="Google Shape;104;p18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" name="Google Shape;105;p18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6" name="Google Shape;106;p18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" name="Google Shape;108;p18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9" name="Google Shape;109;p18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0" name="Google Shape;110;p18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1" name="Google Shape;111;p18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12" name="Google Shape;112;p18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" name="Google Shape;113;p1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6" name="Google Shape;116;p1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7" name="Google Shape;117;p1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hyperlink" Target="https://id.wikipedia.org/wiki/Perang_Candu_Pertama" TargetMode="External"/><Relationship Id="rId9" Type="http://schemas.openxmlformats.org/officeDocument/2006/relationships/image" Target="../media/image8.jpg"/><Relationship Id="rId5" Type="http://schemas.openxmlformats.org/officeDocument/2006/relationships/hyperlink" Target="https://creativecommons.org/licenses/by-sa/3.0/" TargetMode="External"/><Relationship Id="rId6" Type="http://schemas.openxmlformats.org/officeDocument/2006/relationships/image" Target="../media/image7.jpg"/><Relationship Id="rId7" Type="http://schemas.openxmlformats.org/officeDocument/2006/relationships/hyperlink" Target="https://courses.lumenlearning.com/suny-fmcc-worldcivilization2/chapter/the-last-chinese-dynasty/" TargetMode="External"/><Relationship Id="rId8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hyperlink" Target="https://creativecommons.org/licenses/by-sa/3.0/" TargetMode="External"/><Relationship Id="rId10" Type="http://schemas.openxmlformats.org/officeDocument/2006/relationships/hyperlink" Target="https://en.wikipedia.org/wiki/Taiping_Rebellion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9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no.wikipedia.org/wiki/Taipingoppr%C3%B8ret" TargetMode="External"/><Relationship Id="rId6" Type="http://schemas.openxmlformats.org/officeDocument/2006/relationships/hyperlink" Target="https://creativecommons.org/licenses/by-sa/3.0/" TargetMode="External"/><Relationship Id="rId7" Type="http://schemas.openxmlformats.org/officeDocument/2006/relationships/image" Target="../media/image2.jpg"/><Relationship Id="rId8" Type="http://schemas.openxmlformats.org/officeDocument/2006/relationships/hyperlink" Target="https://en.wikipedia.org/wiki/Taiping_Rebell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244" name="Google Shape;2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246" name="Google Shape;24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"/>
          <p:cNvSpPr txBox="1"/>
          <p:nvPr>
            <p:ph type="ctrTitle"/>
          </p:nvPr>
        </p:nvSpPr>
        <p:spPr>
          <a:xfrm>
            <a:off x="2589213" y="1784733"/>
            <a:ext cx="8915399" cy="25448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None/>
            </a:pPr>
            <a:r>
              <a:rPr lang="en-US"/>
              <a:t>The Second Opium War</a:t>
            </a:r>
            <a:br>
              <a:rPr lang="en-US"/>
            </a:br>
            <a:r>
              <a:rPr lang="en-US"/>
              <a:t>1856-1860</a:t>
            </a:r>
            <a:br>
              <a:rPr lang="en-US"/>
            </a:br>
            <a:endParaRPr/>
          </a:p>
        </p:txBody>
      </p:sp>
      <p:sp>
        <p:nvSpPr>
          <p:cNvPr id="252" name="Google Shape;252;p2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What is the importance of the First Opium War in causing the Second Opium War ?</a:t>
            </a:r>
            <a:endParaRPr/>
          </a:p>
        </p:txBody>
      </p:sp>
      <p:pic>
        <p:nvPicPr>
          <p:cNvPr id="253" name="Google Shape;25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657"/>
            <a:ext cx="2769743" cy="2077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"/>
          <p:cNvSpPr txBox="1"/>
          <p:nvPr>
            <p:ph type="title"/>
          </p:nvPr>
        </p:nvSpPr>
        <p:spPr>
          <a:xfrm>
            <a:off x="1556150" y="100590"/>
            <a:ext cx="5791200" cy="13255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Problems in China after the First Opium War </a:t>
            </a:r>
            <a:endParaRPr/>
          </a:p>
        </p:txBody>
      </p:sp>
      <p:sp>
        <p:nvSpPr>
          <p:cNvPr id="259" name="Google Shape;259;p4"/>
          <p:cNvSpPr txBox="1"/>
          <p:nvPr>
            <p:ph idx="1" type="body"/>
          </p:nvPr>
        </p:nvSpPr>
        <p:spPr>
          <a:xfrm>
            <a:off x="838199" y="1825625"/>
            <a:ext cx="4422443" cy="382282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🠶"/>
            </a:pPr>
            <a:r>
              <a:rPr lang="en-US" sz="2000"/>
              <a:t>The First Opium War showed that China was technologically weak.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/>
              <a:t>China’s military faced a humiliating loss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/>
              <a:t>More and more opium was imported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/>
              <a:t>Foreign influence in trade increased, and more goods came into the country </a:t>
            </a:r>
            <a:endParaRPr/>
          </a:p>
        </p:txBody>
      </p:sp>
      <p:pic>
        <p:nvPicPr>
          <p:cNvPr id="260" name="Google Shape;26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5747" y="3330719"/>
            <a:ext cx="5906253" cy="342669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"/>
          <p:cNvSpPr txBox="1"/>
          <p:nvPr/>
        </p:nvSpPr>
        <p:spPr>
          <a:xfrm>
            <a:off x="7541001" y="4198681"/>
            <a:ext cx="2899065" cy="2308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2" name="Google Shape;26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1001" y="67390"/>
            <a:ext cx="4650999" cy="342669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"/>
          <p:cNvSpPr txBox="1"/>
          <p:nvPr/>
        </p:nvSpPr>
        <p:spPr>
          <a:xfrm>
            <a:off x="8236658" y="3215303"/>
            <a:ext cx="2930238" cy="2308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group of red flowers with a blue sky in the background" id="264" name="Google Shape;264;p4"/>
          <p:cNvPicPr preferRelativeResize="0"/>
          <p:nvPr/>
        </p:nvPicPr>
        <p:blipFill rotWithShape="1">
          <a:blip r:embed="rId9">
            <a:alphaModFix/>
          </a:blip>
          <a:srcRect b="0" l="21665" r="29295" t="12340"/>
          <a:stretch/>
        </p:blipFill>
        <p:spPr>
          <a:xfrm>
            <a:off x="5566830" y="1234292"/>
            <a:ext cx="1548000" cy="2096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6926" y="0"/>
            <a:ext cx="4565073" cy="2303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30" y="4546412"/>
            <a:ext cx="2031764" cy="2311588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"/>
          <p:cNvSpPr txBox="1"/>
          <p:nvPr>
            <p:ph type="title"/>
          </p:nvPr>
        </p:nvSpPr>
        <p:spPr>
          <a:xfrm>
            <a:off x="1779214" y="353917"/>
            <a:ext cx="5624945" cy="13255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The Taiping Rebellion (1850 -1864) </a:t>
            </a:r>
            <a:endParaRPr/>
          </a:p>
        </p:txBody>
      </p:sp>
      <p:sp>
        <p:nvSpPr>
          <p:cNvPr id="272" name="Google Shape;272;p5"/>
          <p:cNvSpPr txBox="1"/>
          <p:nvPr>
            <p:ph idx="1" type="body"/>
          </p:nvPr>
        </p:nvSpPr>
        <p:spPr>
          <a:xfrm>
            <a:off x="1500392" y="2011544"/>
            <a:ext cx="6731142" cy="31590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🠶"/>
            </a:pPr>
            <a:r>
              <a:rPr lang="en-US" sz="2000"/>
              <a:t>The rebellion lasted for 14 years, and the leader was a Christian convert.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/>
              <a:t>The rebellion led to the demise of 20 million soldiers.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/>
              <a:t>The rebellion aimed to convert people to Christianity, end practices such as enslaving people, the smoking of opium, and foot binding.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000"/>
              <a:buChar char="🠶"/>
            </a:pPr>
            <a:r>
              <a:rPr lang="en-US" sz="2000"/>
              <a:t> It was crushed in 1864 with the help of foreign forces.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73" name="Google Shape;273;p5"/>
          <p:cNvSpPr txBox="1"/>
          <p:nvPr/>
        </p:nvSpPr>
        <p:spPr>
          <a:xfrm>
            <a:off x="28530" y="6434693"/>
            <a:ext cx="2120900" cy="369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74" name="Google Shape;274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31534" y="4500353"/>
            <a:ext cx="3960466" cy="230367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5"/>
          <p:cNvSpPr txBox="1"/>
          <p:nvPr/>
        </p:nvSpPr>
        <p:spPr>
          <a:xfrm>
            <a:off x="9328636" y="4240731"/>
            <a:ext cx="2863364" cy="369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5"/>
          <p:cNvSpPr txBox="1"/>
          <p:nvPr/>
        </p:nvSpPr>
        <p:spPr>
          <a:xfrm>
            <a:off x="7832482" y="53975"/>
            <a:ext cx="3232636" cy="2301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7" name="Google Shape;277;p5"/>
          <p:cNvSpPr txBox="1"/>
          <p:nvPr/>
        </p:nvSpPr>
        <p:spPr>
          <a:xfrm>
            <a:off x="1917867" y="5502667"/>
            <a:ext cx="645609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would this affect the position of China against Britain?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2025-03-04T09:02:39Z</dcterms:created>
  <dc:creator>Sujata BANERJEE</dc:creator>
</cp:coreProperties>
</file>