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</p:sldIdLst>
  <p:sldSz cy="6858000" cx="12192000"/>
  <p:notesSz cx="6858000" cy="9144000"/>
  <p:embeddedFontLst>
    <p:embeddedFont>
      <p:font typeface="Play"/>
      <p:regular r:id="rId11"/>
      <p:bold r:id="rId12"/>
    </p:embeddedFont>
    <p:embeddedFont>
      <p:font typeface="Gill Sans"/>
      <p:regular r:id="rId13"/>
      <p:bold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5" roundtripDataSignature="AMtx7mim8CXeh/6lIDBQi+Vd4AtXSH1ka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8BA6A48-0B51-4BB3-A222-DCC3D2BBD677}">
  <a:tblStyle styleId="{38BA6A48-0B51-4BB3-A222-DCC3D2BBD677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lay-regular.fntdata"/><Relationship Id="rId10" Type="http://schemas.openxmlformats.org/officeDocument/2006/relationships/slide" Target="slides/slide4.xml"/><Relationship Id="rId13" Type="http://schemas.openxmlformats.org/officeDocument/2006/relationships/font" Target="fonts/GillSans-regular.fntdata"/><Relationship Id="rId12" Type="http://schemas.openxmlformats.org/officeDocument/2006/relationships/font" Target="fonts/Play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customschemas.google.com/relationships/presentationmetadata" Target="metadata"/><Relationship Id="rId14" Type="http://schemas.openxmlformats.org/officeDocument/2006/relationships/font" Target="fonts/GillSans-bold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7" name="Google Shape;17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Discuss the dynastic cycle</a:t>
            </a:r>
            <a:endParaRPr/>
          </a:p>
        </p:txBody>
      </p:sp>
      <p:sp>
        <p:nvSpPr>
          <p:cNvPr id="178" name="Google Shape;178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1" name="Google Shape;201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https://minghistoryinenglish.com/translations-from-the-mingshi/basic-annals/ming-taizu/ </a:t>
            </a:r>
            <a:endParaRPr/>
          </a:p>
        </p:txBody>
      </p:sp>
      <p:sp>
        <p:nvSpPr>
          <p:cNvPr id="202" name="Google Shape;202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1" name="Google Shape;31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3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3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3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3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4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4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4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4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4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4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4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4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4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4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4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2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3"/>
          <p:cNvSpPr txBox="1"/>
          <p:nvPr>
            <p:ph type="ctrTitle"/>
          </p:nvPr>
        </p:nvSpPr>
        <p:spPr>
          <a:xfrm>
            <a:off x="1600200" y="2386744"/>
            <a:ext cx="8991600" cy="164592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4040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182875" lIns="274300" spcFirstLastPara="1" rIns="274300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800"/>
              <a:buFont typeface="Gill Sans"/>
              <a:buNone/>
              <a:defRPr sz="38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23"/>
          <p:cNvSpPr txBox="1"/>
          <p:nvPr>
            <p:ph idx="1" type="subTitle"/>
          </p:nvPr>
        </p:nvSpPr>
        <p:spPr>
          <a:xfrm>
            <a:off x="2695194" y="4352544"/>
            <a:ext cx="6801612" cy="12398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FEFEFE"/>
                </a:solidFill>
              </a:defRPr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94" name="Google Shape;94;p23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23"/>
          <p:cNvSpPr txBox="1"/>
          <p:nvPr>
            <p:ph idx="11" type="ftr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3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4"/>
          <p:cNvSpPr txBox="1"/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A69F8E">
              <a:alpha val="14901"/>
            </a:srgbClr>
          </a:solidFill>
          <a:ln cap="sq" cmpd="sng" w="31750">
            <a:solidFill>
              <a:srgbClr val="FEFEF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4"/>
          <p:cNvSpPr txBox="1"/>
          <p:nvPr>
            <p:ph idx="1" type="body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00" name="Google Shape;100;p24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24"/>
          <p:cNvSpPr txBox="1"/>
          <p:nvPr>
            <p:ph idx="11" type="ftr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4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5"/>
          <p:cNvSpPr txBox="1"/>
          <p:nvPr>
            <p:ph type="title"/>
          </p:nvPr>
        </p:nvSpPr>
        <p:spPr>
          <a:xfrm>
            <a:off x="1600200" y="2386744"/>
            <a:ext cx="8991600" cy="164592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4040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182875" lIns="274300" spcFirstLastPara="1" rIns="274300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800"/>
              <a:buFont typeface="Gill Sans"/>
              <a:buNone/>
              <a:defRPr sz="38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5"/>
          <p:cNvSpPr txBox="1"/>
          <p:nvPr>
            <p:ph idx="1" type="body"/>
          </p:nvPr>
        </p:nvSpPr>
        <p:spPr>
          <a:xfrm>
            <a:off x="2695194" y="4352465"/>
            <a:ext cx="6801612" cy="1265082"/>
          </a:xfrm>
          <a:prstGeom prst="rect">
            <a:avLst/>
          </a:prstGeom>
          <a:noFill/>
          <a:ln>
            <a:noFill/>
          </a:ln>
        </p:spPr>
        <p:txBody>
          <a:bodyPr anchorCtr="1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6" name="Google Shape;106;p25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5"/>
          <p:cNvSpPr txBox="1"/>
          <p:nvPr>
            <p:ph idx="11" type="ftr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5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6"/>
          <p:cNvSpPr txBox="1"/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A69F8E">
              <a:alpha val="14901"/>
            </a:srgbClr>
          </a:solidFill>
          <a:ln cap="sq" cmpd="sng" w="31750">
            <a:solidFill>
              <a:srgbClr val="FEFEF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6"/>
          <p:cNvSpPr txBox="1"/>
          <p:nvPr>
            <p:ph idx="1" type="body"/>
          </p:nvPr>
        </p:nvSpPr>
        <p:spPr>
          <a:xfrm>
            <a:off x="1581912" y="2638044"/>
            <a:ext cx="4271771" cy="31019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12" name="Google Shape;112;p26"/>
          <p:cNvSpPr txBox="1"/>
          <p:nvPr>
            <p:ph idx="2" type="body"/>
          </p:nvPr>
        </p:nvSpPr>
        <p:spPr>
          <a:xfrm>
            <a:off x="6338315" y="2638044"/>
            <a:ext cx="4270247" cy="31019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13" name="Google Shape;113;p26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6"/>
          <p:cNvSpPr txBox="1"/>
          <p:nvPr>
            <p:ph idx="11" type="ftr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26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7"/>
          <p:cNvSpPr txBox="1"/>
          <p:nvPr>
            <p:ph idx="1" type="body"/>
          </p:nvPr>
        </p:nvSpPr>
        <p:spPr>
          <a:xfrm>
            <a:off x="1583436" y="2313433"/>
            <a:ext cx="4270248" cy="704087"/>
          </a:xfrm>
          <a:prstGeom prst="rect">
            <a:avLst/>
          </a:prstGeom>
          <a:noFill/>
          <a:ln>
            <a:noFill/>
          </a:ln>
        </p:spPr>
        <p:txBody>
          <a:bodyPr anchorCtr="1" anchor="b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  <a:defRPr b="0" sz="1900" cap="none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  <a:defRPr b="1" sz="19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18" name="Google Shape;118;p27"/>
          <p:cNvSpPr txBox="1"/>
          <p:nvPr>
            <p:ph idx="2" type="body"/>
          </p:nvPr>
        </p:nvSpPr>
        <p:spPr>
          <a:xfrm>
            <a:off x="1583436" y="3143250"/>
            <a:ext cx="4270248" cy="2596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19" name="Google Shape;119;p27"/>
          <p:cNvSpPr txBox="1"/>
          <p:nvPr>
            <p:ph idx="3" type="body"/>
          </p:nvPr>
        </p:nvSpPr>
        <p:spPr>
          <a:xfrm>
            <a:off x="6338316" y="3143250"/>
            <a:ext cx="4253484" cy="2596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indent="-3302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20" name="Google Shape;120;p27"/>
          <p:cNvSpPr txBox="1"/>
          <p:nvPr>
            <p:ph idx="4" type="body"/>
          </p:nvPr>
        </p:nvSpPr>
        <p:spPr>
          <a:xfrm>
            <a:off x="6338316" y="2313433"/>
            <a:ext cx="4270248" cy="704087"/>
          </a:xfrm>
          <a:prstGeom prst="rect">
            <a:avLst/>
          </a:prstGeom>
          <a:noFill/>
          <a:ln>
            <a:noFill/>
          </a:ln>
        </p:spPr>
        <p:txBody>
          <a:bodyPr anchorCtr="1" anchor="b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  <a:defRPr b="0" sz="1900" cap="none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  <a:defRPr b="1" sz="19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21" name="Google Shape;121;p27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27"/>
          <p:cNvSpPr txBox="1"/>
          <p:nvPr>
            <p:ph idx="11" type="ftr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7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4" name="Google Shape;124;p27"/>
          <p:cNvSpPr txBox="1"/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A69F8E">
              <a:alpha val="14901"/>
            </a:srgbClr>
          </a:solidFill>
          <a:ln cap="sq" cmpd="sng" w="31750">
            <a:solidFill>
              <a:srgbClr val="FEFEF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8"/>
          <p:cNvSpPr txBox="1"/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A69F8E">
              <a:alpha val="14901"/>
            </a:srgbClr>
          </a:solidFill>
          <a:ln cap="sq" cmpd="sng" w="31750">
            <a:solidFill>
              <a:srgbClr val="FEFEF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8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28"/>
          <p:cNvSpPr txBox="1"/>
          <p:nvPr>
            <p:ph idx="11" type="ftr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28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9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29"/>
          <p:cNvSpPr txBox="1"/>
          <p:nvPr>
            <p:ph idx="11" type="ftr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29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bg>
      <p:bgPr>
        <a:solidFill>
          <a:schemeClr val="dk2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0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30"/>
          <p:cNvSpPr txBox="1"/>
          <p:nvPr>
            <p:ph type="title"/>
          </p:nvPr>
        </p:nvSpPr>
        <p:spPr>
          <a:xfrm>
            <a:off x="804672" y="2243828"/>
            <a:ext cx="4486656" cy="1141497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4040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182875" lIns="182875" spcFirstLastPara="1" rIns="182875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200"/>
              <a:buFont typeface="Gill Sans"/>
              <a:buNone/>
              <a:defRPr sz="22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30"/>
          <p:cNvSpPr txBox="1"/>
          <p:nvPr>
            <p:ph idx="1" type="body"/>
          </p:nvPr>
        </p:nvSpPr>
        <p:spPr>
          <a:xfrm>
            <a:off x="6736080" y="804672"/>
            <a:ext cx="4815840" cy="5248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925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Char char="•"/>
              <a:defRPr sz="1900">
                <a:solidFill>
                  <a:schemeClr val="lt1"/>
                </a:solidFill>
              </a:defRPr>
            </a:lvl1pPr>
            <a:lvl2pPr indent="-3302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>
                <a:solidFill>
                  <a:schemeClr val="lt1"/>
                </a:solidFill>
              </a:defRPr>
            </a:lvl2pPr>
            <a:lvl3pPr indent="-3302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>
                <a:solidFill>
                  <a:schemeClr val="lt1"/>
                </a:solidFill>
              </a:defRPr>
            </a:lvl3pPr>
            <a:lvl4pPr indent="-3302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>
                <a:solidFill>
                  <a:schemeClr val="lt1"/>
                </a:solidFill>
              </a:defRPr>
            </a:lvl4pPr>
            <a:lvl5pPr indent="-3302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>
                <a:solidFill>
                  <a:schemeClr val="lt1"/>
                </a:solidFill>
              </a:defRPr>
            </a:lvl5pPr>
            <a:lvl6pPr indent="-3302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/>
        </p:txBody>
      </p:sp>
      <p:sp>
        <p:nvSpPr>
          <p:cNvPr id="138" name="Google Shape;138;p30"/>
          <p:cNvSpPr txBox="1"/>
          <p:nvPr>
            <p:ph idx="2" type="body"/>
          </p:nvPr>
        </p:nvSpPr>
        <p:spPr>
          <a:xfrm>
            <a:off x="1115568" y="3549918"/>
            <a:ext cx="3794760" cy="2194036"/>
          </a:xfrm>
          <a:prstGeom prst="rect">
            <a:avLst/>
          </a:prstGeom>
          <a:noFill/>
          <a:ln>
            <a:noFill/>
          </a:ln>
        </p:spPr>
        <p:txBody>
          <a:bodyPr anchorCtr="1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39" name="Google Shape;139;p30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30"/>
          <p:cNvSpPr txBox="1"/>
          <p:nvPr>
            <p:ph idx="11" type="ftr"/>
          </p:nvPr>
        </p:nvSpPr>
        <p:spPr>
          <a:xfrm>
            <a:off x="804672" y="6236208"/>
            <a:ext cx="5124797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30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bg>
      <p:bgPr>
        <a:solidFill>
          <a:schemeClr val="dk2"/>
        </a:soli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1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31"/>
          <p:cNvSpPr txBox="1"/>
          <p:nvPr>
            <p:ph type="title"/>
          </p:nvPr>
        </p:nvSpPr>
        <p:spPr>
          <a:xfrm>
            <a:off x="808523" y="2243828"/>
            <a:ext cx="4494998" cy="113464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4040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182875" lIns="182875" spcFirstLastPara="1" rIns="182875" wrap="square" tIns="1828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200"/>
              <a:buFont typeface="Gill Sans"/>
              <a:buNone/>
              <a:defRPr sz="22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1"/>
          <p:cNvSpPr/>
          <p:nvPr>
            <p:ph idx="2" type="pic"/>
          </p:nvPr>
        </p:nvSpPr>
        <p:spPr>
          <a:xfrm>
            <a:off x="6095999" y="0"/>
            <a:ext cx="6102097" cy="68580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146" name="Google Shape;146;p31"/>
          <p:cNvSpPr txBox="1"/>
          <p:nvPr>
            <p:ph idx="1" type="body"/>
          </p:nvPr>
        </p:nvSpPr>
        <p:spPr>
          <a:xfrm>
            <a:off x="1115568" y="3549918"/>
            <a:ext cx="3794760" cy="2194037"/>
          </a:xfrm>
          <a:prstGeom prst="rect">
            <a:avLst/>
          </a:prstGeom>
          <a:noFill/>
          <a:ln>
            <a:noFill/>
          </a:ln>
        </p:spPr>
        <p:txBody>
          <a:bodyPr anchorCtr="1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47" name="Google Shape;147;p31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31"/>
          <p:cNvSpPr txBox="1"/>
          <p:nvPr>
            <p:ph idx="11" type="ftr"/>
          </p:nvPr>
        </p:nvSpPr>
        <p:spPr>
          <a:xfrm>
            <a:off x="804672" y="6236208"/>
            <a:ext cx="5124797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31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2"/>
          <p:cNvSpPr txBox="1"/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A69F8E">
              <a:alpha val="14901"/>
            </a:srgbClr>
          </a:solidFill>
          <a:ln cap="sq" cmpd="sng" w="31750">
            <a:solidFill>
              <a:srgbClr val="FEFEF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32"/>
          <p:cNvSpPr txBox="1"/>
          <p:nvPr>
            <p:ph idx="1" type="body"/>
          </p:nvPr>
        </p:nvSpPr>
        <p:spPr>
          <a:xfrm rot="5400000">
            <a:off x="4545009" y="324172"/>
            <a:ext cx="3101983" cy="77297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53" name="Google Shape;153;p32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32"/>
          <p:cNvSpPr txBox="1"/>
          <p:nvPr>
            <p:ph idx="11" type="ftr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32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3"/>
          <p:cNvSpPr txBox="1"/>
          <p:nvPr>
            <p:ph type="title"/>
          </p:nvPr>
        </p:nvSpPr>
        <p:spPr>
          <a:xfrm rot="5400000">
            <a:off x="6810676" y="2779696"/>
            <a:ext cx="4983480" cy="1298608"/>
          </a:xfrm>
          <a:prstGeom prst="rect">
            <a:avLst/>
          </a:prstGeom>
          <a:solidFill>
            <a:srgbClr val="A69F8E">
              <a:alpha val="14901"/>
            </a:srgbClr>
          </a:solidFill>
          <a:ln cap="sq" cmpd="sng" w="31750">
            <a:solidFill>
              <a:srgbClr val="FEFEF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33"/>
          <p:cNvSpPr txBox="1"/>
          <p:nvPr>
            <p:ph idx="1" type="body"/>
          </p:nvPr>
        </p:nvSpPr>
        <p:spPr>
          <a:xfrm rot="5400000">
            <a:off x="2838641" y="329756"/>
            <a:ext cx="4983480" cy="61984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59" name="Google Shape;159;p33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33"/>
          <p:cNvSpPr txBox="1"/>
          <p:nvPr>
            <p:ph idx="11" type="ftr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33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2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" name="Google Shape;15;p20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sz="14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2"/>
          <p:cNvSpPr txBox="1"/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A69F8E">
              <a:alpha val="14901"/>
            </a:srgbClr>
          </a:solidFill>
          <a:ln cap="sq" cmpd="sng" w="31750">
            <a:solidFill>
              <a:srgbClr val="FEFEF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2800"/>
              <a:buFont typeface="Gill Sans"/>
              <a:buNone/>
              <a:defRPr b="0" i="0" sz="2800" u="none" cap="none" strike="noStrike">
                <a:solidFill>
                  <a:srgbClr val="FEFEFE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FEFEFE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330200" lvl="1" marL="914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FEFEFE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330200" lvl="2" marL="1371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FEFEFE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FEFEFE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330200" lvl="4" marL="22860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FEFEFE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330200" lvl="5" marL="2743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-330200" lvl="6" marL="3200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-330200" lvl="7" marL="3657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-330200" lvl="8" marL="41148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88" name="Google Shape;88;p22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89" name="Google Shape;89;p22"/>
          <p:cNvSpPr txBox="1"/>
          <p:nvPr>
            <p:ph idx="11" type="ftr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90" name="Google Shape;90;p22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ct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ct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ct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ct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ct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ct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ct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ct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minghistoryinenglish.com/translations-from-the-mingshi/basic-annals/ming-taiz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logo&#10;&#10;AI-generated content may be incorrect." id="166" name="Google Shape;16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0876" y="2437142"/>
            <a:ext cx="4761905" cy="16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"/>
          <p:cNvSpPr txBox="1"/>
          <p:nvPr/>
        </p:nvSpPr>
        <p:spPr>
          <a:xfrm>
            <a:off x="371200" y="6330043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www.tweakteach.com</a:t>
            </a:r>
            <a:endParaRPr/>
          </a:p>
        </p:txBody>
      </p:sp>
      <p:sp>
        <p:nvSpPr>
          <p:cNvPr id="168" name="Google Shape;168;p1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i="0" sz="1400" u="none" cap="none" strike="noStrike">
              <a:solidFill>
                <a:srgbClr val="05598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"/>
          <p:cNvSpPr txBox="1"/>
          <p:nvPr>
            <p:ph type="ctrTitle"/>
          </p:nvPr>
        </p:nvSpPr>
        <p:spPr>
          <a:xfrm>
            <a:off x="1600200" y="2386744"/>
            <a:ext cx="8991600" cy="164592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4040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182875" lIns="274300" spcFirstLastPara="1" rIns="274300" wrap="square" tIns="1828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800"/>
              <a:buFont typeface="Gill Sans"/>
              <a:buNone/>
            </a:pPr>
            <a:r>
              <a:rPr lang="en-US"/>
              <a:t>MING DYNASTY </a:t>
            </a:r>
            <a:br>
              <a:rPr lang="en-US"/>
            </a:br>
            <a:r>
              <a:rPr lang="en-US"/>
              <a:t>(1368 – 1644)</a:t>
            </a:r>
            <a:endParaRPr/>
          </a:p>
        </p:txBody>
      </p:sp>
      <p:sp>
        <p:nvSpPr>
          <p:cNvPr id="174" name="Google Shape;174;p2"/>
          <p:cNvSpPr txBox="1"/>
          <p:nvPr>
            <p:ph idx="1" type="subTitle"/>
          </p:nvPr>
        </p:nvSpPr>
        <p:spPr>
          <a:xfrm>
            <a:off x="2695194" y="4352544"/>
            <a:ext cx="6801612" cy="12398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/>
              <a:t>To study the rise and fall of the Ming Dynasty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"/>
          <p:cNvSpPr txBox="1"/>
          <p:nvPr>
            <p:ph type="title"/>
          </p:nvPr>
        </p:nvSpPr>
        <p:spPr>
          <a:xfrm>
            <a:off x="846667" y="0"/>
            <a:ext cx="4652760" cy="1172400"/>
          </a:xfrm>
          <a:prstGeom prst="rect">
            <a:avLst/>
          </a:prstGeom>
          <a:solidFill>
            <a:srgbClr val="A69F8E">
              <a:alpha val="14901"/>
            </a:srgbClr>
          </a:solidFill>
          <a:ln cap="sq" cmpd="sng" w="31750">
            <a:solidFill>
              <a:srgbClr val="FEFEF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2800"/>
              <a:buFont typeface="Gill Sans"/>
              <a:buNone/>
            </a:pPr>
            <a:r>
              <a:rPr lang="en-US"/>
              <a:t>DYNASTIES </a:t>
            </a:r>
            <a:endParaRPr/>
          </a:p>
        </p:txBody>
      </p:sp>
      <p:sp>
        <p:nvSpPr>
          <p:cNvPr id="181" name="Google Shape;181;p3"/>
          <p:cNvSpPr txBox="1"/>
          <p:nvPr>
            <p:ph idx="1" type="body"/>
          </p:nvPr>
        </p:nvSpPr>
        <p:spPr>
          <a:xfrm>
            <a:off x="838200" y="1334262"/>
            <a:ext cx="3767667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The History of China can be studied by looking at the various Dynasties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graphicFrame>
        <p:nvGraphicFramePr>
          <p:cNvPr id="182" name="Google Shape;182;p3"/>
          <p:cNvGraphicFramePr/>
          <p:nvPr/>
        </p:nvGraphicFramePr>
        <p:xfrm>
          <a:off x="6692574" y="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{38BA6A48-0B51-4BB3-A222-DCC3D2BBD677}</a:tableStyleId>
              </a:tblPr>
              <a:tblGrid>
                <a:gridCol w="2455325"/>
                <a:gridCol w="2844800"/>
              </a:tblGrid>
              <a:tr h="1269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Dynasty 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Date 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660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Xia 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2070 BCE – 1600 BCE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660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Shang 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1600 – 1046 BCE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660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Chou/Zhou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1046 – 256 BCE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660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Qin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221 BCE – 207 BCE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660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Han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 206 - 220 CE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660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Tang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618 – 906 CE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660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Song 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960 – 1279 CE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660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Ming 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1368 - 1644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grpSp>
        <p:nvGrpSpPr>
          <p:cNvPr id="183" name="Google Shape;183;p3"/>
          <p:cNvGrpSpPr/>
          <p:nvPr/>
        </p:nvGrpSpPr>
        <p:grpSpPr>
          <a:xfrm>
            <a:off x="1394232" y="2455055"/>
            <a:ext cx="4935088" cy="4265329"/>
            <a:chOff x="1141" y="276637"/>
            <a:chExt cx="4935088" cy="4265329"/>
          </a:xfrm>
        </p:grpSpPr>
        <p:sp>
          <p:nvSpPr>
            <p:cNvPr id="184" name="Google Shape;184;p3"/>
            <p:cNvSpPr/>
            <p:nvPr/>
          </p:nvSpPr>
          <p:spPr>
            <a:xfrm>
              <a:off x="1757491" y="276637"/>
              <a:ext cx="1422387" cy="924551"/>
            </a:xfrm>
            <a:prstGeom prst="roundRect">
              <a:avLst>
                <a:gd fmla="val 16667" name="adj"/>
              </a:avLst>
            </a:prstGeom>
            <a:solidFill>
              <a:srgbClr val="D1CB6B"/>
            </a:solidFill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3"/>
            <p:cNvSpPr txBox="1"/>
            <p:nvPr/>
          </p:nvSpPr>
          <p:spPr>
            <a:xfrm>
              <a:off x="1802624" y="321770"/>
              <a:ext cx="1332121" cy="8342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rPr lang="en-US" sz="14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Dynasty Established</a:t>
              </a:r>
              <a:endParaRPr/>
            </a:p>
          </p:txBody>
        </p:sp>
        <p:sp>
          <p:nvSpPr>
            <p:cNvPr id="186" name="Google Shape;186;p3"/>
            <p:cNvSpPr/>
            <p:nvPr/>
          </p:nvSpPr>
          <p:spPr>
            <a:xfrm>
              <a:off x="621948" y="738913"/>
              <a:ext cx="3693473" cy="3693473"/>
            </a:xfrm>
            <a:custGeom>
              <a:rect b="b" l="l" r="r" t="t"/>
              <a:pathLst>
                <a:path extrusionOk="0" h="120000" w="120000">
                  <a:moveTo>
                    <a:pt x="89294" y="7637"/>
                  </a:moveTo>
                  <a:lnTo>
                    <a:pt x="89294" y="7637"/>
                  </a:lnTo>
                  <a:cubicBezTo>
                    <a:pt x="95461" y="11087"/>
                    <a:pt x="100970" y="15599"/>
                    <a:pt x="105567" y="20966"/>
                  </a:cubicBezTo>
                </a:path>
              </a:pathLst>
            </a:custGeom>
            <a:noFill/>
            <a:ln cap="flat" cmpd="sng" w="9525">
              <a:solidFill>
                <a:srgbClr val="D1CB6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3"/>
            <p:cNvSpPr/>
            <p:nvPr/>
          </p:nvSpPr>
          <p:spPr>
            <a:xfrm>
              <a:off x="3513842" y="1552701"/>
              <a:ext cx="1422387" cy="924551"/>
            </a:xfrm>
            <a:prstGeom prst="roundRect">
              <a:avLst>
                <a:gd fmla="val 16667" name="adj"/>
              </a:avLst>
            </a:prstGeom>
            <a:solidFill>
              <a:srgbClr val="C3BA74"/>
            </a:solidFill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3"/>
            <p:cNvSpPr txBox="1"/>
            <p:nvPr/>
          </p:nvSpPr>
          <p:spPr>
            <a:xfrm>
              <a:off x="3558975" y="1597834"/>
              <a:ext cx="1332121" cy="8342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rPr lang="en-US" sz="14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Period of expansion- economic, Cultural, social, and religious</a:t>
              </a:r>
              <a:endParaRPr/>
            </a:p>
          </p:txBody>
        </p:sp>
        <p:sp>
          <p:nvSpPr>
            <p:cNvPr id="189" name="Google Shape;189;p3"/>
            <p:cNvSpPr/>
            <p:nvPr/>
          </p:nvSpPr>
          <p:spPr>
            <a:xfrm>
              <a:off x="621948" y="738913"/>
              <a:ext cx="3693473" cy="3693473"/>
            </a:xfrm>
            <a:custGeom>
              <a:rect b="b" l="l" r="r" t="t"/>
              <a:pathLst>
                <a:path extrusionOk="0" h="120000" w="120000">
                  <a:moveTo>
                    <a:pt x="119856" y="64154"/>
                  </a:moveTo>
                  <a:cubicBezTo>
                    <a:pt x="119307" y="72071"/>
                    <a:pt x="117192" y="79800"/>
                    <a:pt x="113635" y="86895"/>
                  </a:cubicBezTo>
                </a:path>
              </a:pathLst>
            </a:custGeom>
            <a:noFill/>
            <a:ln cap="flat" cmpd="sng" w="9525">
              <a:solidFill>
                <a:srgbClr val="C3BA7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3"/>
            <p:cNvSpPr/>
            <p:nvPr/>
          </p:nvSpPr>
          <p:spPr>
            <a:xfrm>
              <a:off x="2842976" y="3617415"/>
              <a:ext cx="1422387" cy="924551"/>
            </a:xfrm>
            <a:prstGeom prst="roundRect">
              <a:avLst>
                <a:gd fmla="val 16667" name="adj"/>
              </a:avLst>
            </a:prstGeom>
            <a:solidFill>
              <a:srgbClr val="B6AD7E"/>
            </a:solidFill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3"/>
            <p:cNvSpPr txBox="1"/>
            <p:nvPr/>
          </p:nvSpPr>
          <p:spPr>
            <a:xfrm>
              <a:off x="2888109" y="3662548"/>
              <a:ext cx="1332121" cy="8342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rPr lang="en-US" sz="14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Dissension, the rise of rebellion against the Dynasty	</a:t>
              </a:r>
              <a:endParaRPr/>
            </a:p>
          </p:txBody>
        </p:sp>
        <p:sp>
          <p:nvSpPr>
            <p:cNvPr id="192" name="Google Shape;192;p3"/>
            <p:cNvSpPr/>
            <p:nvPr/>
          </p:nvSpPr>
          <p:spPr>
            <a:xfrm>
              <a:off x="621948" y="738913"/>
              <a:ext cx="3693473" cy="3693473"/>
            </a:xfrm>
            <a:custGeom>
              <a:rect b="b" l="l" r="r" t="t"/>
              <a:pathLst>
                <a:path extrusionOk="0" h="120000" w="120000">
                  <a:moveTo>
                    <a:pt x="67363" y="119547"/>
                  </a:moveTo>
                  <a:lnTo>
                    <a:pt x="67363" y="119547"/>
                  </a:lnTo>
                  <a:cubicBezTo>
                    <a:pt x="62473" y="120152"/>
                    <a:pt x="57528" y="120152"/>
                    <a:pt x="52638" y="119547"/>
                  </a:cubicBezTo>
                </a:path>
              </a:pathLst>
            </a:custGeom>
            <a:noFill/>
            <a:ln cap="flat" cmpd="sng" w="9525">
              <a:solidFill>
                <a:srgbClr val="B6AD7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3"/>
            <p:cNvSpPr/>
            <p:nvPr/>
          </p:nvSpPr>
          <p:spPr>
            <a:xfrm>
              <a:off x="672007" y="3617415"/>
              <a:ext cx="1422387" cy="924551"/>
            </a:xfrm>
            <a:prstGeom prst="roundRect">
              <a:avLst>
                <a:gd fmla="val 16667" name="adj"/>
              </a:avLst>
            </a:prstGeom>
            <a:solidFill>
              <a:srgbClr val="A9A187"/>
            </a:solidFill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3"/>
            <p:cNvSpPr txBox="1"/>
            <p:nvPr/>
          </p:nvSpPr>
          <p:spPr>
            <a:xfrm>
              <a:off x="717140" y="3662548"/>
              <a:ext cx="1332121" cy="8342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rPr lang="en-US" sz="14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Decline of the Dynasty- sudden or prolonged</a:t>
              </a:r>
              <a:endParaRPr/>
            </a:p>
          </p:txBody>
        </p:sp>
        <p:sp>
          <p:nvSpPr>
            <p:cNvPr id="195" name="Google Shape;195;p3"/>
            <p:cNvSpPr/>
            <p:nvPr/>
          </p:nvSpPr>
          <p:spPr>
            <a:xfrm>
              <a:off x="621948" y="738913"/>
              <a:ext cx="3693473" cy="3693473"/>
            </a:xfrm>
            <a:custGeom>
              <a:rect b="b" l="l" r="r" t="t"/>
              <a:pathLst>
                <a:path extrusionOk="0" h="120000" w="120000">
                  <a:moveTo>
                    <a:pt x="6365" y="86894"/>
                  </a:moveTo>
                  <a:cubicBezTo>
                    <a:pt x="2808" y="79800"/>
                    <a:pt x="693" y="72070"/>
                    <a:pt x="144" y="64153"/>
                  </a:cubicBezTo>
                </a:path>
              </a:pathLst>
            </a:custGeom>
            <a:noFill/>
            <a:ln cap="flat" cmpd="sng" w="9525">
              <a:solidFill>
                <a:srgbClr val="A9A18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3"/>
            <p:cNvSpPr/>
            <p:nvPr/>
          </p:nvSpPr>
          <p:spPr>
            <a:xfrm>
              <a:off x="1141" y="1552701"/>
              <a:ext cx="1422387" cy="924551"/>
            </a:xfrm>
            <a:prstGeom prst="roundRect">
              <a:avLst>
                <a:gd fmla="val 16667" name="adj"/>
              </a:avLst>
            </a:prstGeom>
            <a:solidFill>
              <a:srgbClr val="9B9992"/>
            </a:solidFill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3"/>
            <p:cNvSpPr txBox="1"/>
            <p:nvPr/>
          </p:nvSpPr>
          <p:spPr>
            <a:xfrm>
              <a:off x="46274" y="1597834"/>
              <a:ext cx="1332121" cy="8342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rPr lang="en-US" sz="14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New Dynasty </a:t>
              </a:r>
              <a:endParaRPr/>
            </a:p>
          </p:txBody>
        </p:sp>
        <p:sp>
          <p:nvSpPr>
            <p:cNvPr id="198" name="Google Shape;198;p3"/>
            <p:cNvSpPr/>
            <p:nvPr/>
          </p:nvSpPr>
          <p:spPr>
            <a:xfrm>
              <a:off x="621948" y="738913"/>
              <a:ext cx="3693473" cy="3693473"/>
            </a:xfrm>
            <a:custGeom>
              <a:rect b="b" l="l" r="r" t="t"/>
              <a:pathLst>
                <a:path extrusionOk="0" h="120000" w="120000">
                  <a:moveTo>
                    <a:pt x="14433" y="20966"/>
                  </a:moveTo>
                  <a:lnTo>
                    <a:pt x="14433" y="20966"/>
                  </a:lnTo>
                  <a:cubicBezTo>
                    <a:pt x="19030" y="15599"/>
                    <a:pt x="24539" y="11087"/>
                    <a:pt x="30706" y="7637"/>
                  </a:cubicBezTo>
                </a:path>
              </a:pathLst>
            </a:custGeom>
            <a:noFill/>
            <a:ln cap="flat" cmpd="sng" w="9525">
              <a:solidFill>
                <a:srgbClr val="9B999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4"/>
          <p:cNvSpPr txBox="1"/>
          <p:nvPr>
            <p:ph type="title"/>
          </p:nvPr>
        </p:nvSpPr>
        <p:spPr>
          <a:xfrm>
            <a:off x="2067013" y="171157"/>
            <a:ext cx="7729728" cy="1188720"/>
          </a:xfrm>
          <a:prstGeom prst="rect">
            <a:avLst/>
          </a:prstGeom>
          <a:solidFill>
            <a:srgbClr val="A69F8E">
              <a:alpha val="14901"/>
            </a:srgbClr>
          </a:solidFill>
          <a:ln cap="sq" cmpd="sng" w="31750">
            <a:solidFill>
              <a:srgbClr val="FEFEF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2800"/>
              <a:buFont typeface="Gill Sans"/>
              <a:buNone/>
            </a:pPr>
            <a:r>
              <a:rPr lang="en-US"/>
              <a:t>RISE OF THE MING DYNASTY </a:t>
            </a:r>
            <a:endParaRPr/>
          </a:p>
        </p:txBody>
      </p:sp>
      <p:sp>
        <p:nvSpPr>
          <p:cNvPr id="205" name="Google Shape;205;p4"/>
          <p:cNvSpPr txBox="1"/>
          <p:nvPr>
            <p:ph idx="1" type="body"/>
          </p:nvPr>
        </p:nvSpPr>
        <p:spPr>
          <a:xfrm>
            <a:off x="838200" y="1825625"/>
            <a:ext cx="4929554" cy="240640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The Ming Dynasty was founded by Emperor </a:t>
            </a:r>
            <a:r>
              <a:rPr b="1" lang="en-US"/>
              <a:t>Hongwu or Taizu</a:t>
            </a:r>
            <a:r>
              <a:rPr lang="en-US"/>
              <a:t>. 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The Dynasty was ruled by the Han people 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The Ming Dynasty came after the Yuan Dynasty, which was a Mongol Dynasty. </a:t>
            </a:r>
            <a:endParaRPr/>
          </a:p>
        </p:txBody>
      </p:sp>
      <p:sp>
        <p:nvSpPr>
          <p:cNvPr id="206" name="Google Shape;206;p4"/>
          <p:cNvSpPr txBox="1"/>
          <p:nvPr/>
        </p:nvSpPr>
        <p:spPr>
          <a:xfrm>
            <a:off x="7063154" y="2101169"/>
            <a:ext cx="4929554" cy="2585323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Drought, locusts, and pestilence came in 1344. T'ai-tsu at that time was seventeen years of age. His father, mother, and eldest brother all died in succession. The survivors were too poor to be able to provide a proper burial for the dead.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T'ai-tsu was now alone with no one on whom he could lean. He entered the Huang-chueh Temple to become a monk. </a:t>
            </a:r>
            <a:endParaRPr i="1"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07" name="Google Shape;207;p4"/>
          <p:cNvSpPr txBox="1"/>
          <p:nvPr/>
        </p:nvSpPr>
        <p:spPr>
          <a:xfrm>
            <a:off x="8135815" y="5099538"/>
            <a:ext cx="3739661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Source: </a:t>
            </a:r>
            <a:r>
              <a:rPr i="1" lang="en-US"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Mingshi</a:t>
            </a:r>
            <a:r>
              <a:rPr lang="en-US"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 – </a:t>
            </a:r>
            <a:r>
              <a:rPr lang="en-US" sz="1800" u="sng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The Ming History English Translation Project. </a:t>
            </a: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The excerpt is from </a:t>
            </a:r>
            <a:r>
              <a:rPr i="1" lang="en-US"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Mingshi</a:t>
            </a:r>
            <a:r>
              <a:rPr lang="en-US"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, which has been translated into English. </a:t>
            </a:r>
            <a:endParaRPr/>
          </a:p>
        </p:txBody>
      </p:sp>
      <p:sp>
        <p:nvSpPr>
          <p:cNvPr id="208" name="Google Shape;208;p4"/>
          <p:cNvSpPr txBox="1"/>
          <p:nvPr/>
        </p:nvSpPr>
        <p:spPr>
          <a:xfrm>
            <a:off x="3841526" y="4697779"/>
            <a:ext cx="3493477" cy="147732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Do you trust the source?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What can you infer about Taizu and his origins?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Think, pair, share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09" name="Google Shape;209;p4"/>
          <p:cNvSpPr txBox="1"/>
          <p:nvPr/>
        </p:nvSpPr>
        <p:spPr>
          <a:xfrm>
            <a:off x="471897" y="4645242"/>
            <a:ext cx="2365088" cy="147732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</a:t>
            </a:r>
            <a:r>
              <a:rPr i="1" lang="en-US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Mingshi</a:t>
            </a:r>
            <a:r>
              <a:rPr lang="en-US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is a record written officially during the Qing Dynasty. It provides a history of the Ming dynasty. 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arcel">
  <a:themeElements>
    <a:clrScheme name="Parcel">
      <a:dk1>
        <a:srgbClr val="000000"/>
      </a:dk1>
      <a:lt1>
        <a:srgbClr val="FFFFFF"/>
      </a:lt1>
      <a:dk2>
        <a:srgbClr val="635D4D"/>
      </a:dk2>
      <a:lt2>
        <a:srgbClr val="D8D6BA"/>
      </a:lt2>
      <a:accent1>
        <a:srgbClr val="9CBEBD"/>
      </a:accent1>
      <a:accent2>
        <a:srgbClr val="D2CB6C"/>
      </a:accent2>
      <a:accent3>
        <a:srgbClr val="9D9A93"/>
      </a:accent3>
      <a:accent4>
        <a:srgbClr val="C89F5D"/>
      </a:accent4>
      <a:accent5>
        <a:srgbClr val="A9A57C"/>
      </a:accent5>
      <a:accent6>
        <a:srgbClr val="95A39D"/>
      </a:accent6>
      <a:hlink>
        <a:srgbClr val="D25814"/>
      </a:hlink>
      <a:folHlink>
        <a:srgbClr val="849A0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2025-02-26T11:47:51Z</dcterms:created>
  <dc:creator>Sujata BANERJEE</dc:creator>
</cp:coreProperties>
</file>