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Play"/>
      <p:regular r:id="rId10"/>
      <p:bold r:id="rId11"/>
    </p:embeddedFont>
    <p:embeddedFont>
      <p:font typeface="Oswald"/>
      <p:regular r:id="rId12"/>
      <p:bold r:id="rId13"/>
    </p:embeddedFont>
    <p:embeddedFont>
      <p:font typeface="Gill Sans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g8UTnz/saBSlLtUEgRFaprl32+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3" Type="http://schemas.openxmlformats.org/officeDocument/2006/relationships/font" Target="fonts/Oswald-bold.fntdata"/><Relationship Id="rId12" Type="http://schemas.openxmlformats.org/officeDocument/2006/relationships/font" Target="fonts/Oswald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GillSans-bold.fntdata"/><Relationship Id="rId14" Type="http://schemas.openxmlformats.org/officeDocument/2006/relationships/font" Target="fonts/GillSans-regular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a3359c6f67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g3a3359c6f67_2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Discuss the question with the pupils and write down possible answers on the board. </a:t>
            </a:r>
            <a:endParaRPr/>
          </a:p>
        </p:txBody>
      </p:sp>
      <p:sp>
        <p:nvSpPr>
          <p:cNvPr id="187" name="Google Shape;18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Open the map of Mali online to show the location. </a:t>
            </a:r>
            <a:endParaRPr/>
          </a:p>
        </p:txBody>
      </p:sp>
      <p:sp>
        <p:nvSpPr>
          <p:cNvPr id="195" name="Google Shape;19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a3359c6f67_2_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g3a3359c6f67_2_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g3a3359c6f67_2_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g3a3359c6f67_2_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3a3359c6f67_2_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3a3359c6f67_2_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g3a3359c6f67_2_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5" name="Google Shape;25;g3a3359c6f67_2_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g3a3359c6f67_2_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g3a3359c6f67_2_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a3359c6f67_2_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g3a3359c6f67_2_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g3a3359c6f67_2_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g3a3359c6f67_2_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g3a3359c6f67_2_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g3a3359c6f67_2_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a3359c6f67_2_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g3a3359c6f67_2_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g3a3359c6f67_2_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g3a3359c6f67_2_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g3a3359c6f67_2_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g3a3359c6f67_2_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g3a3359c6f67_2_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g3a3359c6f67_2_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a3359c6f67_2_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g3a3359c6f67_2_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g3a3359c6f67_2_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g3a3359c6f67_2_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a3359c6f67_2_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3a3359c6f67_2_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g3a3359c6f67_2_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a3359c6f67_2_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g3a3359c6f67_2_5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g3a3359c6f67_2_5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g3a3359c6f67_2_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3a3359c6f67_2_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3a3359c6f67_2_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a3359c6f67_2_5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g3a3359c6f67_2_5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g3a3359c6f67_2_5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g3a3359c6f67_2_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g3a3359c6f67_2_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3a3359c6f67_2_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a3359c6f67_2_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g3a3359c6f67_2_6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g3a3359c6f67_2_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g3a3359c6f67_2_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3a3359c6f67_2_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a3359c6f67_2_7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g3a3359c6f67_2_7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g3a3359c6f67_2_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g3a3359c6f67_2_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g3a3359c6f67_2_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sz="18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1" name="Google Shape;91;p15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1" type="ftr"/>
          </p:nvPr>
        </p:nvSpPr>
        <p:spPr>
          <a:xfrm>
            <a:off x="2416500" y="329307"/>
            <a:ext cx="49739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1437664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4" name="Google Shape;94;p15"/>
          <p:cNvCxnSpPr/>
          <p:nvPr/>
        </p:nvCxnSpPr>
        <p:spPr>
          <a:xfrm>
            <a:off x="2417780" y="3528542"/>
            <a:ext cx="863707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1" name="Google Shape;101;p16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1454239" y="1756130"/>
            <a:ext cx="8643154" cy="1887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1454239" y="3806195"/>
            <a:ext cx="8630446" cy="1012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8" name="Google Shape;108;p17"/>
          <p:cNvCxnSpPr/>
          <p:nvPr/>
        </p:nvCxnSpPr>
        <p:spPr>
          <a:xfrm>
            <a:off x="1454239" y="3804985"/>
            <a:ext cx="8630446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type="title"/>
          </p:nvPr>
        </p:nvSpPr>
        <p:spPr>
          <a:xfrm>
            <a:off x="1449217" y="804889"/>
            <a:ext cx="9605635" cy="1059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" type="body"/>
          </p:nvPr>
        </p:nvSpPr>
        <p:spPr>
          <a:xfrm>
            <a:off x="1447331" y="2010878"/>
            <a:ext cx="4645152" cy="3448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idx="2" type="body"/>
          </p:nvPr>
        </p:nvSpPr>
        <p:spPr>
          <a:xfrm>
            <a:off x="6413771" y="2017343"/>
            <a:ext cx="4645152" cy="344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8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6" name="Google Shape;116;p18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1447191" y="804163"/>
            <a:ext cx="9607661" cy="1056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1447191" y="2019549"/>
            <a:ext cx="4645152" cy="8019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9"/>
          <p:cNvSpPr txBox="1"/>
          <p:nvPr>
            <p:ph idx="2" type="body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9"/>
          <p:cNvSpPr txBox="1"/>
          <p:nvPr>
            <p:ph idx="3" type="body"/>
          </p:nvPr>
        </p:nvSpPr>
        <p:spPr>
          <a:xfrm>
            <a:off x="6412362" y="2023003"/>
            <a:ext cx="4645152" cy="802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19"/>
          <p:cNvSpPr txBox="1"/>
          <p:nvPr>
            <p:ph idx="4" type="body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9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6" name="Google Shape;126;p19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0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0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20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1444671" y="798973"/>
            <a:ext cx="3273099" cy="2247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5043714" y="798974"/>
            <a:ext cx="6012470" cy="4658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2" type="body"/>
          </p:nvPr>
        </p:nvSpPr>
        <p:spPr>
          <a:xfrm>
            <a:off x="1444671" y="3205491"/>
            <a:ext cx="3275013" cy="2248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41" name="Google Shape;141;p22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2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4" name="Google Shape;144;p22"/>
          <p:cNvCxnSpPr/>
          <p:nvPr/>
        </p:nvCxnSpPr>
        <p:spPr>
          <a:xfrm>
            <a:off x="1448280" y="3205491"/>
            <a:ext cx="3269490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3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47" name="Google Shape;147;p23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33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3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23"/>
          <p:cNvSpPr txBox="1"/>
          <p:nvPr>
            <p:ph type="title"/>
          </p:nvPr>
        </p:nvSpPr>
        <p:spPr>
          <a:xfrm>
            <a:off x="1451206" y="1129513"/>
            <a:ext cx="5532328" cy="1830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3"/>
          <p:cNvSpPr/>
          <p:nvPr>
            <p:ph idx="2" type="pic"/>
          </p:nvPr>
        </p:nvSpPr>
        <p:spPr>
          <a:xfrm>
            <a:off x="8124389" y="1122542"/>
            <a:ext cx="2791171" cy="386632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1450329" y="3145992"/>
            <a:ext cx="5524404" cy="2003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52" name="Google Shape;152;p23"/>
          <p:cNvSpPr txBox="1"/>
          <p:nvPr>
            <p:ph idx="10" type="dt"/>
          </p:nvPr>
        </p:nvSpPr>
        <p:spPr>
          <a:xfrm>
            <a:off x="1447382" y="5469856"/>
            <a:ext cx="5527351" cy="320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3"/>
          <p:cNvSpPr txBox="1"/>
          <p:nvPr>
            <p:ph idx="11" type="ftr"/>
          </p:nvPr>
        </p:nvSpPr>
        <p:spPr>
          <a:xfrm>
            <a:off x="1447382" y="318640"/>
            <a:ext cx="5541004" cy="32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3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5" name="Google Shape;155;p23"/>
          <p:cNvCxnSpPr/>
          <p:nvPr/>
        </p:nvCxnSpPr>
        <p:spPr>
          <a:xfrm>
            <a:off x="1447382" y="3143605"/>
            <a:ext cx="5527351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" type="body"/>
          </p:nvPr>
        </p:nvSpPr>
        <p:spPr>
          <a:xfrm rot="5400000">
            <a:off x="4527910" y="-1060599"/>
            <a:ext cx="3450613" cy="96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2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2" name="Google Shape;162;p24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 rot="5400000">
            <a:off x="7917038" y="2321047"/>
            <a:ext cx="4659889" cy="1615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 rot="5400000">
            <a:off x="3029143" y="-785498"/>
            <a:ext cx="4659889" cy="7828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25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9" name="Google Shape;169;p25"/>
          <p:cNvCxnSpPr/>
          <p:nvPr/>
        </p:nvCxnSpPr>
        <p:spPr>
          <a:xfrm>
            <a:off x="9439111" y="798973"/>
            <a:ext cx="0" cy="4659889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a3359c6f67_2_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3a3359c6f67_2_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3a3359c6f67_2_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g3a3359c6f67_2_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g3a3359c6f67_2_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g3a3359c6f67_2_0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1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7" name="Google Shape;87;p14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hyperlink" Target="https://commons.wikimedia.org/w/index.php?search=Empire+of+Mali+&amp;title=Special:MediaSearch&amp;type=ima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logo&#10;&#10;AI-generated content may be incorrect." id="174" name="Google Shape;174;g3a3359c6f67_2_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0876" y="2437142"/>
            <a:ext cx="4761905" cy="16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3a3359c6f67_2_76"/>
          <p:cNvSpPr txBox="1"/>
          <p:nvPr/>
        </p:nvSpPr>
        <p:spPr>
          <a:xfrm>
            <a:off x="371200" y="6330043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www.tweakteach.com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3a3359c6f67_2_76"/>
          <p:cNvSpPr txBox="1"/>
          <p:nvPr/>
        </p:nvSpPr>
        <p:spPr>
          <a:xfrm>
            <a:off x="10157458" y="6330042"/>
            <a:ext cx="36129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55987"/>
                </a:solidFill>
                <a:latin typeface="Arial"/>
                <a:ea typeface="Arial"/>
                <a:cs typeface="Arial"/>
                <a:sym typeface="Arial"/>
              </a:rPr>
              <a:t>©2025 TweakTeach</a:t>
            </a:r>
            <a:endParaRPr b="1" i="0" sz="1400" u="none" cap="none" strike="noStrike">
              <a:solidFill>
                <a:srgbClr val="0559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</a:pPr>
            <a:r>
              <a:rPr lang="en-US"/>
              <a:t>THE KINGDOM OF MALI </a:t>
            </a:r>
            <a:endParaRPr/>
          </a:p>
        </p:txBody>
      </p:sp>
      <p:sp>
        <p:nvSpPr>
          <p:cNvPr id="182" name="Google Shape;182;p1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WHAT CAN SOURCES TELL US ABOUT THE EMPIRE OF MALI? </a:t>
            </a:r>
            <a:endParaRPr/>
          </a:p>
        </p:txBody>
      </p:sp>
      <p:sp>
        <p:nvSpPr>
          <p:cNvPr id="183" name="Google Shape;183;p1"/>
          <p:cNvSpPr txBox="1"/>
          <p:nvPr/>
        </p:nvSpPr>
        <p:spPr>
          <a:xfrm>
            <a:off x="438150" y="4174396"/>
            <a:ext cx="3546021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Keywords: 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Mali – country in West Africa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Mansa – king 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Mansa </a:t>
            </a:r>
            <a:r>
              <a:rPr b="0" i="1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Musa</a:t>
            </a:r>
            <a:r>
              <a:rPr b="0" i="0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– famous king of Mali 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Timbuktu – famous city in Mali 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Hajj – Islamic pilgrimage (religious journey)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SOURCES </a:t>
            </a:r>
            <a:endParaRPr/>
          </a:p>
        </p:txBody>
      </p:sp>
      <p:sp>
        <p:nvSpPr>
          <p:cNvPr id="190" name="Google Shape;190;p2"/>
          <p:cNvSpPr txBox="1"/>
          <p:nvPr>
            <p:ph idx="1" type="body"/>
          </p:nvPr>
        </p:nvSpPr>
        <p:spPr>
          <a:xfrm>
            <a:off x="1451580" y="2015732"/>
            <a:ext cx="5743878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Apart from archeological sources, we use </a:t>
            </a:r>
            <a:r>
              <a:rPr b="1" lang="en-US"/>
              <a:t>Griots </a:t>
            </a:r>
            <a:r>
              <a:rPr lang="en-US"/>
              <a:t>as a source in historical research.  Griots were also known as praise singers who passed down stories through songs and words.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Literature by travelers like </a:t>
            </a:r>
            <a:r>
              <a:rPr b="1" lang="en-US"/>
              <a:t>Ibn Battuta </a:t>
            </a:r>
            <a:r>
              <a:rPr lang="en-US"/>
              <a:t>and </a:t>
            </a:r>
            <a:r>
              <a:rPr b="1" lang="en-US"/>
              <a:t>Al-Sadi</a:t>
            </a:r>
            <a:r>
              <a:rPr lang="en-US"/>
              <a:t> has provided details about the empire.  </a:t>
            </a:r>
            <a:endParaRPr/>
          </a:p>
        </p:txBody>
      </p:sp>
      <p:sp>
        <p:nvSpPr>
          <p:cNvPr id="191" name="Google Shape;191;p2"/>
          <p:cNvSpPr txBox="1"/>
          <p:nvPr/>
        </p:nvSpPr>
        <p:spPr>
          <a:xfrm>
            <a:off x="8284029" y="2817708"/>
            <a:ext cx="3448060" cy="923330"/>
          </a:xfrm>
          <a:prstGeom prst="rect">
            <a:avLst/>
          </a:prstGeom>
          <a:solidFill>
            <a:srgbClr val="F7C9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Think, Pair, Share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kind of information could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historians gain from these sources?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LOCATION AND FEATURES </a:t>
            </a:r>
            <a:endParaRPr/>
          </a:p>
        </p:txBody>
      </p:sp>
      <p:sp>
        <p:nvSpPr>
          <p:cNvPr id="198" name="Google Shape;198;p3"/>
          <p:cNvSpPr txBox="1"/>
          <p:nvPr>
            <p:ph idx="1" type="body"/>
          </p:nvPr>
        </p:nvSpPr>
        <p:spPr>
          <a:xfrm>
            <a:off x="838200" y="1825625"/>
            <a:ext cx="587432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 empire of Mali, situated in West Africa, was a center for trade from the 13</a:t>
            </a:r>
            <a:r>
              <a:rPr baseline="30000" lang="en-US"/>
              <a:t>th</a:t>
            </a:r>
            <a:r>
              <a:rPr lang="en-US"/>
              <a:t> to the 17</a:t>
            </a:r>
            <a:r>
              <a:rPr baseline="30000" lang="en-US"/>
              <a:t>th</a:t>
            </a:r>
            <a:r>
              <a:rPr lang="en-US"/>
              <a:t> century.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 empire was established by Sundiata Keita (in 1230s), also known as the Lion King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He was born disable and could not walk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Mali was situated on the upper river Niger</a:t>
            </a:r>
            <a:endParaRPr/>
          </a:p>
        </p:txBody>
      </p:sp>
      <p:pic>
        <p:nvPicPr>
          <p:cNvPr id="199" name="Google Shape;1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7400" y="1136072"/>
            <a:ext cx="2966400" cy="3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"/>
          <p:cNvSpPr txBox="1"/>
          <p:nvPr/>
        </p:nvSpPr>
        <p:spPr>
          <a:xfrm>
            <a:off x="8621486" y="4963886"/>
            <a:ext cx="27323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sng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Wikimedia</a:t>
            </a: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Emperor Sundiata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2025-02-24T13:34:04Z</dcterms:created>
  <dc:creator>Sujata BANERJEE</dc:creator>
</cp:coreProperties>
</file>