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i6JrBpS98yaYgdwGbPNjYaNOwn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" name="Google Shape;11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" name="Google Shape;12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9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0" name="Google Shape;20;p19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1" name="Google Shape;21;p19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22" name="Google Shape;22;p1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23" name="Google Shape;23;p19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24" name="Google Shape;24;p1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" name="Google Shape;25;p19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  <a:defRPr sz="96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1" type="subTitle"/>
          </p:nvPr>
        </p:nvSpPr>
        <p:spPr>
          <a:xfrm>
            <a:off x="1069848" y="4389120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80"/>
              <a:buNone/>
              <a:defRPr sz="2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4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None/>
              <a:defRPr sz="2000"/>
            </a:lvl9pPr>
          </a:lstStyle>
          <a:p/>
        </p:txBody>
      </p:sp>
      <p:sp>
        <p:nvSpPr>
          <p:cNvPr id="27" name="Google Shape;27;p1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2" type="sldNum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0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33" name="Google Shape;33;p20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0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1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8" name="Google Shape;38;p21"/>
          <p:cNvSpPr txBox="1"/>
          <p:nvPr>
            <p:ph type="title"/>
          </p:nvPr>
        </p:nvSpPr>
        <p:spPr>
          <a:xfrm>
            <a:off x="2167128" y="1225296"/>
            <a:ext cx="928116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Rockwell"/>
              <a:buNone/>
              <a:defRPr b="0"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" type="body"/>
          </p:nvPr>
        </p:nvSpPr>
        <p:spPr>
          <a:xfrm>
            <a:off x="2165774" y="5020056"/>
            <a:ext cx="90525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0" name="Google Shape;40;p21"/>
          <p:cNvSpPr txBox="1"/>
          <p:nvPr>
            <p:ph idx="10" type="dt"/>
          </p:nvPr>
        </p:nvSpPr>
        <p:spPr>
          <a:xfrm>
            <a:off x="8593667" y="6272784"/>
            <a:ext cx="2644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1"/>
          <p:cNvSpPr txBox="1"/>
          <p:nvPr>
            <p:ph idx="11" type="ftr"/>
          </p:nvPr>
        </p:nvSpPr>
        <p:spPr>
          <a:xfrm>
            <a:off x="2182708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2" name="Google Shape;42;p21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43" name="Google Shape;43;p21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4" name="Google Shape;44;p2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" name="Google Shape;45;p21"/>
          <p:cNvSpPr txBox="1"/>
          <p:nvPr>
            <p:ph idx="12" type="sldNum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" type="body"/>
          </p:nvPr>
        </p:nvSpPr>
        <p:spPr>
          <a:xfrm>
            <a:off x="1069848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49" name="Google Shape;49;p22"/>
          <p:cNvSpPr txBox="1"/>
          <p:nvPr>
            <p:ph idx="2" type="body"/>
          </p:nvPr>
        </p:nvSpPr>
        <p:spPr>
          <a:xfrm>
            <a:off x="6364224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50" name="Google Shape;50;p22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2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/>
          <p:nvPr>
            <p:ph idx="1" type="body"/>
          </p:nvPr>
        </p:nvSpPr>
        <p:spPr>
          <a:xfrm>
            <a:off x="1066800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55" name="Google Shape;55;p23"/>
          <p:cNvSpPr txBox="1"/>
          <p:nvPr>
            <p:ph idx="2" type="body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56" name="Google Shape;56;p23"/>
          <p:cNvSpPr txBox="1"/>
          <p:nvPr>
            <p:ph idx="3" type="body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57" name="Google Shape;57;p23"/>
          <p:cNvSpPr txBox="1"/>
          <p:nvPr>
            <p:ph idx="4" type="body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58" name="Google Shape;58;p23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1" name="Google Shape;61;p23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4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4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4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6" name="Google Shape;66;p24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5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6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3" name="Google Shape;73;p26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6"/>
          <p:cNvSpPr txBox="1"/>
          <p:nvPr>
            <p:ph idx="1" type="body"/>
          </p:nvPr>
        </p:nvSpPr>
        <p:spPr>
          <a:xfrm>
            <a:off x="838200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365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6pPr>
            <a:lvl7pPr indent="-3365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7pPr>
            <a:lvl8pPr indent="-3365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8pPr>
            <a:lvl9pPr indent="-33655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Char char="▪"/>
              <a:defRPr sz="2000"/>
            </a:lvl9pPr>
          </a:lstStyle>
          <a:p/>
        </p:txBody>
      </p:sp>
      <p:sp>
        <p:nvSpPr>
          <p:cNvPr id="75" name="Google Shape;75;p26"/>
          <p:cNvSpPr txBox="1"/>
          <p:nvPr>
            <p:ph idx="2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76" name="Google Shape;76;p2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78" name="Google Shape;78;p26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79" name="Google Shape;79;p26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80" name="Google Shape;80;p26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1" name="Google Shape;81;p2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4" name="Google Shape;84;p27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7"/>
          <p:cNvSpPr/>
          <p:nvPr>
            <p:ph idx="2" type="pic"/>
          </p:nvPr>
        </p:nvSpPr>
        <p:spPr>
          <a:xfrm>
            <a:off x="0" y="0"/>
            <a:ext cx="8303740" cy="6858000"/>
          </a:xfrm>
          <a:prstGeom prst="rect">
            <a:avLst/>
          </a:prstGeom>
          <a:solidFill>
            <a:srgbClr val="E1DFDF"/>
          </a:solidFill>
          <a:ln>
            <a:noFill/>
          </a:ln>
        </p:spPr>
      </p:sp>
      <p:sp>
        <p:nvSpPr>
          <p:cNvPr id="86" name="Google Shape;86;p27"/>
          <p:cNvSpPr txBox="1"/>
          <p:nvPr>
            <p:ph idx="1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87" name="Google Shape;87;p2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88" name="Google Shape;88;p27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9" name="Google Shape;89;p2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90" name="Google Shape;90;p27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" name="Google Shape;91;p2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8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8"/>
          <p:cNvSpPr txBox="1"/>
          <p:nvPr>
            <p:ph idx="1" type="body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95" name="Google Shape;95;p2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8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type="title"/>
          </p:nvPr>
        </p:nvSpPr>
        <p:spPr>
          <a:xfrm rot="5400000">
            <a:off x="7181850" y="2076450"/>
            <a:ext cx="56388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9"/>
          <p:cNvSpPr txBox="1"/>
          <p:nvPr>
            <p:ph idx="1" type="body"/>
          </p:nvPr>
        </p:nvSpPr>
        <p:spPr>
          <a:xfrm rot="5400000">
            <a:off x="2000250" y="-400050"/>
            <a:ext cx="5638800" cy="7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01" name="Google Shape;101;p2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9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Rockwell"/>
              <a:buNone/>
              <a:defRPr b="0" i="0" sz="5400" u="none" cap="none" strike="noStrike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8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25755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96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96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96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96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96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959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959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2" name="Google Shape;12;p1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grpSp>
        <p:nvGrpSpPr>
          <p:cNvPr id="14" name="Google Shape;14;p18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" name="Google Shape;15;p1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1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6" name="Google Shape;16;p1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" name="Google Shape;17;p18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hyperlink" Target="https://commons.wikimedia.org/wiki/File:Harold_Godwinson_-_MS_Royal_14_B_VI.jpg" TargetMode="External"/><Relationship Id="rId5" Type="http://schemas.openxmlformats.org/officeDocument/2006/relationships/image" Target="../media/image7.jpg"/><Relationship Id="rId6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"/>
          <p:cNvPicPr preferRelativeResize="0"/>
          <p:nvPr/>
        </p:nvPicPr>
        <p:blipFill rotWithShape="1">
          <a:blip r:embed="rId3">
            <a:alphaModFix/>
          </a:blip>
          <a:srcRect b="0" l="26961" r="25123" t="54089"/>
          <a:stretch/>
        </p:blipFill>
        <p:spPr>
          <a:xfrm>
            <a:off x="3611806" y="2858850"/>
            <a:ext cx="5364000" cy="399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 txBox="1"/>
          <p:nvPr>
            <p:ph type="ctrTitle"/>
          </p:nvPr>
        </p:nvSpPr>
        <p:spPr>
          <a:xfrm>
            <a:off x="657550" y="1382128"/>
            <a:ext cx="10639500" cy="2206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 sz="5400"/>
              <a:t>WHAT KIND OF RESISTANCE DID WILLIAM FACE ONCE HE WAS CROWNED KING?</a:t>
            </a:r>
            <a:endParaRPr/>
          </a:p>
        </p:txBody>
      </p:sp>
      <p:sp>
        <p:nvSpPr>
          <p:cNvPr id="110" name="Google Shape;110;p1"/>
          <p:cNvSpPr txBox="1"/>
          <p:nvPr>
            <p:ph idx="1" type="subTitle"/>
          </p:nvPr>
        </p:nvSpPr>
        <p:spPr>
          <a:xfrm>
            <a:off x="1108953" y="5829672"/>
            <a:ext cx="9974094" cy="1028328"/>
          </a:xfrm>
          <a:prstGeom prst="rect">
            <a:avLst/>
          </a:prstGeom>
          <a:solidFill>
            <a:srgbClr val="D9D1C3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None/>
            </a:pPr>
            <a:r>
              <a:rPr lang="en-US"/>
              <a:t>To discuss the different ways William of Norway faced resistance from the Anglo-Saxons and the outcomes of William’s actions.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/>
              <a:t>CHECK PREVIOUS KNOWLEDGE </a:t>
            </a:r>
            <a:endParaRPr/>
          </a:p>
        </p:txBody>
      </p:sp>
      <p:sp>
        <p:nvSpPr>
          <p:cNvPr id="116" name="Google Shape;116;p2"/>
          <p:cNvSpPr txBox="1"/>
          <p:nvPr>
            <p:ph idx="1" type="body"/>
          </p:nvPr>
        </p:nvSpPr>
        <p:spPr>
          <a:xfrm>
            <a:off x="1069848" y="2121408"/>
            <a:ext cx="4705919" cy="2126501"/>
          </a:xfrm>
          <a:prstGeom prst="rect">
            <a:avLst/>
          </a:prstGeom>
          <a:solidFill>
            <a:srgbClr val="F4B19A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What happened in 1066?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AutoNum type="arabicPeriod"/>
            </a:pPr>
            <a:r>
              <a:rPr lang="en-US"/>
              <a:t>Battle of Hastings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AutoNum type="arabicPeriod"/>
            </a:pPr>
            <a:r>
              <a:rPr lang="en-US"/>
              <a:t>Battle of Stamford Bridge </a:t>
            </a:r>
            <a:endParaRPr/>
          </a:p>
          <a:p>
            <a:pPr indent="-406400" lvl="0" marL="5143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66042" y="3029593"/>
            <a:ext cx="1914477" cy="3097581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60991" y="681037"/>
            <a:ext cx="2214563" cy="3429000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"/>
          <p:cNvSpPr txBox="1"/>
          <p:nvPr>
            <p:ph type="title"/>
          </p:nvPr>
        </p:nvSpPr>
        <p:spPr>
          <a:xfrm>
            <a:off x="1066800" y="97785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/>
              <a:t>WHY DID WILLIAM OF NORWAY INVADE ENGLAND? </a:t>
            </a:r>
            <a:endParaRPr/>
          </a:p>
        </p:txBody>
      </p:sp>
      <p:sp>
        <p:nvSpPr>
          <p:cNvPr id="124" name="Google Shape;124;p3"/>
          <p:cNvSpPr txBox="1"/>
          <p:nvPr>
            <p:ph idx="1" type="body"/>
          </p:nvPr>
        </p:nvSpPr>
        <p:spPr>
          <a:xfrm>
            <a:off x="838200" y="1552356"/>
            <a:ext cx="8138625" cy="1264285"/>
          </a:xfrm>
          <a:prstGeom prst="rect">
            <a:avLst/>
          </a:prstGeom>
          <a:solidFill>
            <a:srgbClr val="E99A92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rPr lang="en-US"/>
              <a:t>You have one minute to write down the answer, and we will discuss it after.</a:t>
            </a:r>
            <a:endParaRPr/>
          </a:p>
        </p:txBody>
      </p:sp>
      <p:pic>
        <p:nvPicPr>
          <p:cNvPr id="125" name="Google Shape;12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7835" y="3049677"/>
            <a:ext cx="3973642" cy="3639206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6" name="Google Shape;126;p3"/>
          <p:cNvSpPr txBox="1"/>
          <p:nvPr/>
        </p:nvSpPr>
        <p:spPr>
          <a:xfrm>
            <a:off x="1145371" y="6390883"/>
            <a:ext cx="3426106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sng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Wikimedia</a:t>
            </a:r>
            <a:r>
              <a:rPr b="0" i="0" lang="en-US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: Harold Godwinson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66902" y="2028601"/>
            <a:ext cx="2839609" cy="4604771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8" name="Google Shape;128;p3"/>
          <p:cNvSpPr txBox="1"/>
          <p:nvPr/>
        </p:nvSpPr>
        <p:spPr>
          <a:xfrm>
            <a:off x="8723071" y="5987041"/>
            <a:ext cx="3282408" cy="6463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Wikimedia: Bayeux Tapestry –William of Normandy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erson writing on brown wooden table near white ceramic mug" id="129" name="Google Shape;129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97757" y="3749430"/>
            <a:ext cx="2942864" cy="19619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ood Type">
  <a:themeElements>
    <a:clrScheme name="Wood Type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2025-03-27T11:48:19Z</dcterms:created>
  <dc:creator>Sujata BANERJEE</dc:creator>
</cp:coreProperties>
</file>