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7"/>
  </p:notesMasterIdLst>
  <p:sldIdLst>
    <p:sldId id="276" r:id="rId3"/>
    <p:sldId id="256" r:id="rId4"/>
    <p:sldId id="279" r:id="rId5"/>
    <p:sldId id="28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D8B528-E072-4B24-840A-D27CA0088472}" v="3" dt="2025-12-30T12:47:51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92" autoAdjust="0"/>
    <p:restoredTop sz="94729"/>
  </p:normalViewPr>
  <p:slideViewPr>
    <p:cSldViewPr snapToGrid="0">
      <p:cViewPr varScale="1">
        <p:scale>
          <a:sx n="109" d="100"/>
          <a:sy n="109" d="100"/>
        </p:scale>
        <p:origin x="7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4A086E-8DF8-F54E-B984-E873CB5AE586}" type="doc">
      <dgm:prSet loTypeId="urn:microsoft.com/office/officeart/2005/8/layout/lProcess3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4777426E-F11E-D743-A205-EABF22B1AA9F}">
      <dgm:prSet phldrT="[Text]"/>
      <dgm:spPr/>
      <dgm:t>
        <a:bodyPr/>
        <a:lstStyle/>
        <a:p>
          <a:r>
            <a:rPr lang="en-GB" dirty="0"/>
            <a:t>Vinaya </a:t>
          </a:r>
          <a:r>
            <a:rPr lang="en-GB" dirty="0" err="1"/>
            <a:t>Pitaka</a:t>
          </a:r>
          <a:endParaRPr lang="en-GB" dirty="0"/>
        </a:p>
      </dgm:t>
    </dgm:pt>
    <dgm:pt modelId="{E463DAFE-F164-874A-A30E-7980AF1E6367}" type="parTrans" cxnId="{E03E3605-28EF-CB4E-B043-421012ED4E69}">
      <dgm:prSet/>
      <dgm:spPr/>
      <dgm:t>
        <a:bodyPr/>
        <a:lstStyle/>
        <a:p>
          <a:endParaRPr lang="en-GB"/>
        </a:p>
      </dgm:t>
    </dgm:pt>
    <dgm:pt modelId="{0F805B21-73AD-F845-9949-93E7C68668F7}" type="sibTrans" cxnId="{E03E3605-28EF-CB4E-B043-421012ED4E69}">
      <dgm:prSet/>
      <dgm:spPr/>
      <dgm:t>
        <a:bodyPr/>
        <a:lstStyle/>
        <a:p>
          <a:endParaRPr lang="en-GB"/>
        </a:p>
      </dgm:t>
    </dgm:pt>
    <dgm:pt modelId="{EF6C831B-FB32-804B-ABB8-4D137B148A91}">
      <dgm:prSet phldrT="[Text]"/>
      <dgm:spPr/>
      <dgm:t>
        <a:bodyPr/>
        <a:lstStyle/>
        <a:p>
          <a:r>
            <a:rPr lang="en-GB" dirty="0"/>
            <a:t>Sutta </a:t>
          </a:r>
          <a:r>
            <a:rPr lang="en-GB" dirty="0" err="1"/>
            <a:t>Pitaka</a:t>
          </a:r>
          <a:endParaRPr lang="en-GB" dirty="0"/>
        </a:p>
      </dgm:t>
    </dgm:pt>
    <dgm:pt modelId="{AE4A83BD-0041-FA4C-9EF7-609306E61AE6}" type="parTrans" cxnId="{6B0E64CC-6AA4-314D-A2A2-76AD7A130422}">
      <dgm:prSet/>
      <dgm:spPr/>
      <dgm:t>
        <a:bodyPr/>
        <a:lstStyle/>
        <a:p>
          <a:endParaRPr lang="en-GB"/>
        </a:p>
      </dgm:t>
    </dgm:pt>
    <dgm:pt modelId="{B746F8AB-B4E6-7C48-93C1-B215D98CCA35}" type="sibTrans" cxnId="{6B0E64CC-6AA4-314D-A2A2-76AD7A130422}">
      <dgm:prSet/>
      <dgm:spPr/>
      <dgm:t>
        <a:bodyPr/>
        <a:lstStyle/>
        <a:p>
          <a:endParaRPr lang="en-GB"/>
        </a:p>
      </dgm:t>
    </dgm:pt>
    <dgm:pt modelId="{CCE13E98-7529-684F-ACF5-C2EA2514591A}">
      <dgm:prSet phldrT="[Text]"/>
      <dgm:spPr/>
      <dgm:t>
        <a:bodyPr/>
        <a:lstStyle/>
        <a:p>
          <a:r>
            <a:rPr lang="en-GB" dirty="0" err="1"/>
            <a:t>Abhidhamma</a:t>
          </a:r>
          <a:r>
            <a:rPr lang="en-GB" dirty="0"/>
            <a:t> </a:t>
          </a:r>
          <a:r>
            <a:rPr lang="en-GB" dirty="0" err="1"/>
            <a:t>Pitaka</a:t>
          </a:r>
          <a:r>
            <a:rPr lang="en-GB" dirty="0"/>
            <a:t> </a:t>
          </a:r>
        </a:p>
      </dgm:t>
    </dgm:pt>
    <dgm:pt modelId="{6C3B6E2A-6115-EF4E-B441-5D229FFB907D}" type="parTrans" cxnId="{58BACB9D-9F66-4142-A4C0-D9E2405DB8F7}">
      <dgm:prSet/>
      <dgm:spPr/>
      <dgm:t>
        <a:bodyPr/>
        <a:lstStyle/>
        <a:p>
          <a:endParaRPr lang="en-GB"/>
        </a:p>
      </dgm:t>
    </dgm:pt>
    <dgm:pt modelId="{C09541AF-21C4-FF40-BC8F-3DF47E02CD13}" type="sibTrans" cxnId="{58BACB9D-9F66-4142-A4C0-D9E2405DB8F7}">
      <dgm:prSet/>
      <dgm:spPr/>
      <dgm:t>
        <a:bodyPr/>
        <a:lstStyle/>
        <a:p>
          <a:endParaRPr lang="en-GB"/>
        </a:p>
      </dgm:t>
    </dgm:pt>
    <dgm:pt modelId="{43EC5F24-EBBE-C245-BF0B-0F1603682418}">
      <dgm:prSet/>
      <dgm:spPr/>
      <dgm:t>
        <a:bodyPr/>
        <a:lstStyle/>
        <a:p>
          <a:r>
            <a:rPr lang="en-US" dirty="0"/>
            <a:t>The rules and regulations of the Buddhist </a:t>
          </a:r>
          <a:r>
            <a:rPr lang="en-US" dirty="0" err="1"/>
            <a:t>samgha</a:t>
          </a:r>
          <a:r>
            <a:rPr lang="en-US" dirty="0"/>
            <a:t>. Disciplinary rules of the monastery are contained in this.</a:t>
          </a:r>
        </a:p>
      </dgm:t>
    </dgm:pt>
    <dgm:pt modelId="{49428FBB-7C83-8C4A-BD4E-2DC0A89200D2}" type="parTrans" cxnId="{8B1681F9-C1C1-D946-9741-F125BB899004}">
      <dgm:prSet/>
      <dgm:spPr/>
      <dgm:t>
        <a:bodyPr/>
        <a:lstStyle/>
        <a:p>
          <a:endParaRPr lang="en-GB"/>
        </a:p>
      </dgm:t>
    </dgm:pt>
    <dgm:pt modelId="{4F811FCF-E3D0-094B-8F5E-DB481FECFABB}" type="sibTrans" cxnId="{8B1681F9-C1C1-D946-9741-F125BB899004}">
      <dgm:prSet/>
      <dgm:spPr/>
      <dgm:t>
        <a:bodyPr/>
        <a:lstStyle/>
        <a:p>
          <a:endParaRPr lang="en-GB"/>
        </a:p>
      </dgm:t>
    </dgm:pt>
    <dgm:pt modelId="{1456438E-5DAC-D647-A06C-BB73FB4AB74B}">
      <dgm:prSet/>
      <dgm:spPr/>
      <dgm:t>
        <a:bodyPr/>
        <a:lstStyle/>
        <a:p>
          <a:r>
            <a:rPr lang="en-US" dirty="0"/>
            <a:t>Buddha’s teachings and sermons</a:t>
          </a:r>
        </a:p>
      </dgm:t>
    </dgm:pt>
    <dgm:pt modelId="{1C1F10CD-3106-F946-A46C-1CB87D81142A}" type="parTrans" cxnId="{D7414480-B6C2-1340-8D35-BC4AAA04F30E}">
      <dgm:prSet/>
      <dgm:spPr/>
      <dgm:t>
        <a:bodyPr/>
        <a:lstStyle/>
        <a:p>
          <a:endParaRPr lang="en-GB"/>
        </a:p>
      </dgm:t>
    </dgm:pt>
    <dgm:pt modelId="{A08F48F6-8090-C44B-AAC9-467D584F59EB}" type="sibTrans" cxnId="{D7414480-B6C2-1340-8D35-BC4AAA04F30E}">
      <dgm:prSet/>
      <dgm:spPr/>
      <dgm:t>
        <a:bodyPr/>
        <a:lstStyle/>
        <a:p>
          <a:endParaRPr lang="en-GB"/>
        </a:p>
      </dgm:t>
    </dgm:pt>
    <dgm:pt modelId="{9D6910B3-461F-AC4E-B061-408000DD1B52}">
      <dgm:prSet/>
      <dgm:spPr/>
      <dgm:t>
        <a:bodyPr/>
        <a:lstStyle/>
        <a:p>
          <a:r>
            <a:rPr lang="en-US"/>
            <a:t>metaphysical discussions also mentioned by some sources as ‘higher teachings’</a:t>
          </a:r>
          <a:endParaRPr lang="en-US" dirty="0"/>
        </a:p>
      </dgm:t>
    </dgm:pt>
    <dgm:pt modelId="{D32660AB-AB0C-6F47-A032-1311AA1F1228}" type="parTrans" cxnId="{5F2F8A22-9C21-5646-863D-C762B5954AE0}">
      <dgm:prSet/>
      <dgm:spPr/>
      <dgm:t>
        <a:bodyPr/>
        <a:lstStyle/>
        <a:p>
          <a:endParaRPr lang="en-GB"/>
        </a:p>
      </dgm:t>
    </dgm:pt>
    <dgm:pt modelId="{2494990B-7C08-994E-A373-283BB56E0C6E}" type="sibTrans" cxnId="{5F2F8A22-9C21-5646-863D-C762B5954AE0}">
      <dgm:prSet/>
      <dgm:spPr/>
      <dgm:t>
        <a:bodyPr/>
        <a:lstStyle/>
        <a:p>
          <a:endParaRPr lang="en-GB"/>
        </a:p>
      </dgm:t>
    </dgm:pt>
    <dgm:pt modelId="{89CE440D-0672-6841-9B61-3DF8D87F52C6}" type="pres">
      <dgm:prSet presAssocID="{1B4A086E-8DF8-F54E-B984-E873CB5AE586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7831FD80-7091-FC48-AB2E-96B41D4F3D5B}" type="pres">
      <dgm:prSet presAssocID="{4777426E-F11E-D743-A205-EABF22B1AA9F}" presName="horFlow" presStyleCnt="0"/>
      <dgm:spPr/>
    </dgm:pt>
    <dgm:pt modelId="{CCA57FC7-0617-1647-805D-64E896D0EF21}" type="pres">
      <dgm:prSet presAssocID="{4777426E-F11E-D743-A205-EABF22B1AA9F}" presName="bigChev" presStyleLbl="node1" presStyleIdx="0" presStyleCnt="3"/>
      <dgm:spPr/>
    </dgm:pt>
    <dgm:pt modelId="{111B9012-09B1-4245-898A-D6692DF8D7BB}" type="pres">
      <dgm:prSet presAssocID="{49428FBB-7C83-8C4A-BD4E-2DC0A89200D2}" presName="parTrans" presStyleCnt="0"/>
      <dgm:spPr/>
    </dgm:pt>
    <dgm:pt modelId="{3EFD7D99-9BA2-7D43-B5A0-88E60C36BDFB}" type="pres">
      <dgm:prSet presAssocID="{43EC5F24-EBBE-C245-BF0B-0F1603682418}" presName="node" presStyleLbl="alignAccFollowNode1" presStyleIdx="0" presStyleCnt="3">
        <dgm:presLayoutVars>
          <dgm:bulletEnabled val="1"/>
        </dgm:presLayoutVars>
      </dgm:prSet>
      <dgm:spPr/>
    </dgm:pt>
    <dgm:pt modelId="{FE86D8F5-F3B5-1349-9F4B-FC7C117E2C36}" type="pres">
      <dgm:prSet presAssocID="{4777426E-F11E-D743-A205-EABF22B1AA9F}" presName="vSp" presStyleCnt="0"/>
      <dgm:spPr/>
    </dgm:pt>
    <dgm:pt modelId="{E5B02AD8-48C9-CF44-BF7E-0F4AC27436A3}" type="pres">
      <dgm:prSet presAssocID="{EF6C831B-FB32-804B-ABB8-4D137B148A91}" presName="horFlow" presStyleCnt="0"/>
      <dgm:spPr/>
    </dgm:pt>
    <dgm:pt modelId="{8E52534B-6BC4-CC45-8359-554655AA4A81}" type="pres">
      <dgm:prSet presAssocID="{EF6C831B-FB32-804B-ABB8-4D137B148A91}" presName="bigChev" presStyleLbl="node1" presStyleIdx="1" presStyleCnt="3"/>
      <dgm:spPr/>
    </dgm:pt>
    <dgm:pt modelId="{7A73C298-9106-624B-81E6-57E9E4F64082}" type="pres">
      <dgm:prSet presAssocID="{1C1F10CD-3106-F946-A46C-1CB87D81142A}" presName="parTrans" presStyleCnt="0"/>
      <dgm:spPr/>
    </dgm:pt>
    <dgm:pt modelId="{8AA9BDA2-089C-9A45-980A-8EB64AB7A5EC}" type="pres">
      <dgm:prSet presAssocID="{1456438E-5DAC-D647-A06C-BB73FB4AB74B}" presName="node" presStyleLbl="alignAccFollowNode1" presStyleIdx="1" presStyleCnt="3">
        <dgm:presLayoutVars>
          <dgm:bulletEnabled val="1"/>
        </dgm:presLayoutVars>
      </dgm:prSet>
      <dgm:spPr/>
    </dgm:pt>
    <dgm:pt modelId="{571D0514-E7E3-C84E-B320-B7BE5473A635}" type="pres">
      <dgm:prSet presAssocID="{EF6C831B-FB32-804B-ABB8-4D137B148A91}" presName="vSp" presStyleCnt="0"/>
      <dgm:spPr/>
    </dgm:pt>
    <dgm:pt modelId="{CE5C58F2-4002-3E48-82FF-9B9E429259F5}" type="pres">
      <dgm:prSet presAssocID="{CCE13E98-7529-684F-ACF5-C2EA2514591A}" presName="horFlow" presStyleCnt="0"/>
      <dgm:spPr/>
    </dgm:pt>
    <dgm:pt modelId="{EF89BBE7-E904-5B44-BB59-F490A5AEABFF}" type="pres">
      <dgm:prSet presAssocID="{CCE13E98-7529-684F-ACF5-C2EA2514591A}" presName="bigChev" presStyleLbl="node1" presStyleIdx="2" presStyleCnt="3"/>
      <dgm:spPr/>
    </dgm:pt>
    <dgm:pt modelId="{9196E969-923D-514A-884C-CE04CE33B30C}" type="pres">
      <dgm:prSet presAssocID="{D32660AB-AB0C-6F47-A032-1311AA1F1228}" presName="parTrans" presStyleCnt="0"/>
      <dgm:spPr/>
    </dgm:pt>
    <dgm:pt modelId="{667EA14E-75FC-6748-9D8E-E445A2CAFA74}" type="pres">
      <dgm:prSet presAssocID="{9D6910B3-461F-AC4E-B061-408000DD1B52}" presName="node" presStyleLbl="alignAccFollowNode1" presStyleIdx="2" presStyleCnt="3">
        <dgm:presLayoutVars>
          <dgm:bulletEnabled val="1"/>
        </dgm:presLayoutVars>
      </dgm:prSet>
      <dgm:spPr/>
    </dgm:pt>
  </dgm:ptLst>
  <dgm:cxnLst>
    <dgm:cxn modelId="{E03E3605-28EF-CB4E-B043-421012ED4E69}" srcId="{1B4A086E-8DF8-F54E-B984-E873CB5AE586}" destId="{4777426E-F11E-D743-A205-EABF22B1AA9F}" srcOrd="0" destOrd="0" parTransId="{E463DAFE-F164-874A-A30E-7980AF1E6367}" sibTransId="{0F805B21-73AD-F845-9949-93E7C68668F7}"/>
    <dgm:cxn modelId="{FCAB311B-79CE-974A-99C2-83ACB5060B25}" type="presOf" srcId="{43EC5F24-EBBE-C245-BF0B-0F1603682418}" destId="{3EFD7D99-9BA2-7D43-B5A0-88E60C36BDFB}" srcOrd="0" destOrd="0" presId="urn:microsoft.com/office/officeart/2005/8/layout/lProcess3"/>
    <dgm:cxn modelId="{5F2F8A22-9C21-5646-863D-C762B5954AE0}" srcId="{CCE13E98-7529-684F-ACF5-C2EA2514591A}" destId="{9D6910B3-461F-AC4E-B061-408000DD1B52}" srcOrd="0" destOrd="0" parTransId="{D32660AB-AB0C-6F47-A032-1311AA1F1228}" sibTransId="{2494990B-7C08-994E-A373-283BB56E0C6E}"/>
    <dgm:cxn modelId="{EEA84A49-574C-2C48-ABAC-A456A1095003}" type="presOf" srcId="{9D6910B3-461F-AC4E-B061-408000DD1B52}" destId="{667EA14E-75FC-6748-9D8E-E445A2CAFA74}" srcOrd="0" destOrd="0" presId="urn:microsoft.com/office/officeart/2005/8/layout/lProcess3"/>
    <dgm:cxn modelId="{91DE1578-7184-5A4E-85E1-CABDF0E8A494}" type="presOf" srcId="{EF6C831B-FB32-804B-ABB8-4D137B148A91}" destId="{8E52534B-6BC4-CC45-8359-554655AA4A81}" srcOrd="0" destOrd="0" presId="urn:microsoft.com/office/officeart/2005/8/layout/lProcess3"/>
    <dgm:cxn modelId="{D7414480-B6C2-1340-8D35-BC4AAA04F30E}" srcId="{EF6C831B-FB32-804B-ABB8-4D137B148A91}" destId="{1456438E-5DAC-D647-A06C-BB73FB4AB74B}" srcOrd="0" destOrd="0" parTransId="{1C1F10CD-3106-F946-A46C-1CB87D81142A}" sibTransId="{A08F48F6-8090-C44B-AAC9-467D584F59EB}"/>
    <dgm:cxn modelId="{135E1387-337C-D54B-9ADC-B8FC66868E43}" type="presOf" srcId="{1456438E-5DAC-D647-A06C-BB73FB4AB74B}" destId="{8AA9BDA2-089C-9A45-980A-8EB64AB7A5EC}" srcOrd="0" destOrd="0" presId="urn:microsoft.com/office/officeart/2005/8/layout/lProcess3"/>
    <dgm:cxn modelId="{87301E9C-B98E-DD4F-8886-2ABC6436BC74}" type="presOf" srcId="{4777426E-F11E-D743-A205-EABF22B1AA9F}" destId="{CCA57FC7-0617-1647-805D-64E896D0EF21}" srcOrd="0" destOrd="0" presId="urn:microsoft.com/office/officeart/2005/8/layout/lProcess3"/>
    <dgm:cxn modelId="{58BACB9D-9F66-4142-A4C0-D9E2405DB8F7}" srcId="{1B4A086E-8DF8-F54E-B984-E873CB5AE586}" destId="{CCE13E98-7529-684F-ACF5-C2EA2514591A}" srcOrd="2" destOrd="0" parTransId="{6C3B6E2A-6115-EF4E-B441-5D229FFB907D}" sibTransId="{C09541AF-21C4-FF40-BC8F-3DF47E02CD13}"/>
    <dgm:cxn modelId="{FD8EBAA4-066D-0B48-940D-727A68D16B63}" type="presOf" srcId="{1B4A086E-8DF8-F54E-B984-E873CB5AE586}" destId="{89CE440D-0672-6841-9B61-3DF8D87F52C6}" srcOrd="0" destOrd="0" presId="urn:microsoft.com/office/officeart/2005/8/layout/lProcess3"/>
    <dgm:cxn modelId="{3BE524AF-97BE-F443-A13B-8BCE0072F2DB}" type="presOf" srcId="{CCE13E98-7529-684F-ACF5-C2EA2514591A}" destId="{EF89BBE7-E904-5B44-BB59-F490A5AEABFF}" srcOrd="0" destOrd="0" presId="urn:microsoft.com/office/officeart/2005/8/layout/lProcess3"/>
    <dgm:cxn modelId="{6B0E64CC-6AA4-314D-A2A2-76AD7A130422}" srcId="{1B4A086E-8DF8-F54E-B984-E873CB5AE586}" destId="{EF6C831B-FB32-804B-ABB8-4D137B148A91}" srcOrd="1" destOrd="0" parTransId="{AE4A83BD-0041-FA4C-9EF7-609306E61AE6}" sibTransId="{B746F8AB-B4E6-7C48-93C1-B215D98CCA35}"/>
    <dgm:cxn modelId="{8B1681F9-C1C1-D946-9741-F125BB899004}" srcId="{4777426E-F11E-D743-A205-EABF22B1AA9F}" destId="{43EC5F24-EBBE-C245-BF0B-0F1603682418}" srcOrd="0" destOrd="0" parTransId="{49428FBB-7C83-8C4A-BD4E-2DC0A89200D2}" sibTransId="{4F811FCF-E3D0-094B-8F5E-DB481FECFABB}"/>
    <dgm:cxn modelId="{C3E7694A-A0BC-2A41-AD90-ACD0FE8607DD}" type="presParOf" srcId="{89CE440D-0672-6841-9B61-3DF8D87F52C6}" destId="{7831FD80-7091-FC48-AB2E-96B41D4F3D5B}" srcOrd="0" destOrd="0" presId="urn:microsoft.com/office/officeart/2005/8/layout/lProcess3"/>
    <dgm:cxn modelId="{6C782D08-3DEE-7544-8ADA-E8C4459F608E}" type="presParOf" srcId="{7831FD80-7091-FC48-AB2E-96B41D4F3D5B}" destId="{CCA57FC7-0617-1647-805D-64E896D0EF21}" srcOrd="0" destOrd="0" presId="urn:microsoft.com/office/officeart/2005/8/layout/lProcess3"/>
    <dgm:cxn modelId="{F8892AC3-F841-874A-9489-5EAF516AE379}" type="presParOf" srcId="{7831FD80-7091-FC48-AB2E-96B41D4F3D5B}" destId="{111B9012-09B1-4245-898A-D6692DF8D7BB}" srcOrd="1" destOrd="0" presId="urn:microsoft.com/office/officeart/2005/8/layout/lProcess3"/>
    <dgm:cxn modelId="{2F840DCE-E218-D34C-B0CC-501AB9D03575}" type="presParOf" srcId="{7831FD80-7091-FC48-AB2E-96B41D4F3D5B}" destId="{3EFD7D99-9BA2-7D43-B5A0-88E60C36BDFB}" srcOrd="2" destOrd="0" presId="urn:microsoft.com/office/officeart/2005/8/layout/lProcess3"/>
    <dgm:cxn modelId="{8F4074DA-30EB-A648-BE56-704D78D06828}" type="presParOf" srcId="{89CE440D-0672-6841-9B61-3DF8D87F52C6}" destId="{FE86D8F5-F3B5-1349-9F4B-FC7C117E2C36}" srcOrd="1" destOrd="0" presId="urn:microsoft.com/office/officeart/2005/8/layout/lProcess3"/>
    <dgm:cxn modelId="{317CF160-86A5-2E43-AA53-6956133AD2E0}" type="presParOf" srcId="{89CE440D-0672-6841-9B61-3DF8D87F52C6}" destId="{E5B02AD8-48C9-CF44-BF7E-0F4AC27436A3}" srcOrd="2" destOrd="0" presId="urn:microsoft.com/office/officeart/2005/8/layout/lProcess3"/>
    <dgm:cxn modelId="{64666348-566A-394C-8756-F055BDE13604}" type="presParOf" srcId="{E5B02AD8-48C9-CF44-BF7E-0F4AC27436A3}" destId="{8E52534B-6BC4-CC45-8359-554655AA4A81}" srcOrd="0" destOrd="0" presId="urn:microsoft.com/office/officeart/2005/8/layout/lProcess3"/>
    <dgm:cxn modelId="{F0EB7317-A79A-ED42-A8BA-DCB517527966}" type="presParOf" srcId="{E5B02AD8-48C9-CF44-BF7E-0F4AC27436A3}" destId="{7A73C298-9106-624B-81E6-57E9E4F64082}" srcOrd="1" destOrd="0" presId="urn:microsoft.com/office/officeart/2005/8/layout/lProcess3"/>
    <dgm:cxn modelId="{F2872F94-87D1-1344-88BA-451A43EC2232}" type="presParOf" srcId="{E5B02AD8-48C9-CF44-BF7E-0F4AC27436A3}" destId="{8AA9BDA2-089C-9A45-980A-8EB64AB7A5EC}" srcOrd="2" destOrd="0" presId="urn:microsoft.com/office/officeart/2005/8/layout/lProcess3"/>
    <dgm:cxn modelId="{F3904C3A-9193-8A40-9CFF-8E111288029C}" type="presParOf" srcId="{89CE440D-0672-6841-9B61-3DF8D87F52C6}" destId="{571D0514-E7E3-C84E-B320-B7BE5473A635}" srcOrd="3" destOrd="0" presId="urn:microsoft.com/office/officeart/2005/8/layout/lProcess3"/>
    <dgm:cxn modelId="{7C40EC16-4E60-A34B-B258-52A99EB860E8}" type="presParOf" srcId="{89CE440D-0672-6841-9B61-3DF8D87F52C6}" destId="{CE5C58F2-4002-3E48-82FF-9B9E429259F5}" srcOrd="4" destOrd="0" presId="urn:microsoft.com/office/officeart/2005/8/layout/lProcess3"/>
    <dgm:cxn modelId="{60C642A3-FB81-CC46-992E-C0A73CE00167}" type="presParOf" srcId="{CE5C58F2-4002-3E48-82FF-9B9E429259F5}" destId="{EF89BBE7-E904-5B44-BB59-F490A5AEABFF}" srcOrd="0" destOrd="0" presId="urn:microsoft.com/office/officeart/2005/8/layout/lProcess3"/>
    <dgm:cxn modelId="{9909670C-135F-4B47-A093-F702DE7EE02D}" type="presParOf" srcId="{CE5C58F2-4002-3E48-82FF-9B9E429259F5}" destId="{9196E969-923D-514A-884C-CE04CE33B30C}" srcOrd="1" destOrd="0" presId="urn:microsoft.com/office/officeart/2005/8/layout/lProcess3"/>
    <dgm:cxn modelId="{5B7F6B89-BDB1-5646-A92B-AF7F02B558DA}" type="presParOf" srcId="{CE5C58F2-4002-3E48-82FF-9B9E429259F5}" destId="{667EA14E-75FC-6748-9D8E-E445A2CAFA74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A57FC7-0617-1647-805D-64E896D0EF21}">
      <dsp:nvSpPr>
        <dsp:cNvPr id="0" name=""/>
        <dsp:cNvSpPr/>
      </dsp:nvSpPr>
      <dsp:spPr>
        <a:xfrm>
          <a:off x="1559" y="624989"/>
          <a:ext cx="3129691" cy="125187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Vinaya </a:t>
          </a:r>
          <a:r>
            <a:rPr lang="en-GB" sz="2700" kern="1200" dirty="0" err="1"/>
            <a:t>Pitaka</a:t>
          </a:r>
          <a:endParaRPr lang="en-GB" sz="2700" kern="1200" dirty="0"/>
        </a:p>
      </dsp:txBody>
      <dsp:txXfrm>
        <a:off x="627497" y="624989"/>
        <a:ext cx="1877815" cy="1251876"/>
      </dsp:txXfrm>
    </dsp:sp>
    <dsp:sp modelId="{3EFD7D99-9BA2-7D43-B5A0-88E60C36BDFB}">
      <dsp:nvSpPr>
        <dsp:cNvPr id="0" name=""/>
        <dsp:cNvSpPr/>
      </dsp:nvSpPr>
      <dsp:spPr>
        <a:xfrm>
          <a:off x="2724391" y="731399"/>
          <a:ext cx="2597644" cy="1039057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The rules and regulations of the Buddhist </a:t>
          </a:r>
          <a:r>
            <a:rPr lang="en-US" sz="1200" kern="1200" dirty="0" err="1"/>
            <a:t>samgha</a:t>
          </a:r>
          <a:r>
            <a:rPr lang="en-US" sz="1200" kern="1200" dirty="0"/>
            <a:t>. Disciplinary rules of the monastery are contained in this.</a:t>
          </a:r>
        </a:p>
      </dsp:txBody>
      <dsp:txXfrm>
        <a:off x="3243920" y="731399"/>
        <a:ext cx="1558587" cy="1039057"/>
      </dsp:txXfrm>
    </dsp:sp>
    <dsp:sp modelId="{8E52534B-6BC4-CC45-8359-554655AA4A81}">
      <dsp:nvSpPr>
        <dsp:cNvPr id="0" name=""/>
        <dsp:cNvSpPr/>
      </dsp:nvSpPr>
      <dsp:spPr>
        <a:xfrm>
          <a:off x="1559" y="2052129"/>
          <a:ext cx="3129691" cy="1251876"/>
        </a:xfrm>
        <a:prstGeom prst="chevron">
          <a:avLst/>
        </a:prstGeom>
        <a:solidFill>
          <a:schemeClr val="accent2">
            <a:hueOff val="-1696488"/>
            <a:satOff val="5592"/>
            <a:lumOff val="598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Sutta </a:t>
          </a:r>
          <a:r>
            <a:rPr lang="en-GB" sz="2700" kern="1200" dirty="0" err="1"/>
            <a:t>Pitaka</a:t>
          </a:r>
          <a:endParaRPr lang="en-GB" sz="2700" kern="1200" dirty="0"/>
        </a:p>
      </dsp:txBody>
      <dsp:txXfrm>
        <a:off x="627497" y="2052129"/>
        <a:ext cx="1877815" cy="1251876"/>
      </dsp:txXfrm>
    </dsp:sp>
    <dsp:sp modelId="{8AA9BDA2-089C-9A45-980A-8EB64AB7A5EC}">
      <dsp:nvSpPr>
        <dsp:cNvPr id="0" name=""/>
        <dsp:cNvSpPr/>
      </dsp:nvSpPr>
      <dsp:spPr>
        <a:xfrm>
          <a:off x="2724391" y="2158538"/>
          <a:ext cx="2597644" cy="1039057"/>
        </a:xfrm>
        <a:prstGeom prst="chevron">
          <a:avLst/>
        </a:prstGeom>
        <a:solidFill>
          <a:schemeClr val="accent2">
            <a:tint val="40000"/>
            <a:alpha val="90000"/>
            <a:hueOff val="-2096409"/>
            <a:satOff val="8402"/>
            <a:lumOff val="1248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2096409"/>
              <a:satOff val="8402"/>
              <a:lumOff val="12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Buddha’s teachings and sermons</a:t>
          </a:r>
        </a:p>
      </dsp:txBody>
      <dsp:txXfrm>
        <a:off x="3243920" y="2158538"/>
        <a:ext cx="1558587" cy="1039057"/>
      </dsp:txXfrm>
    </dsp:sp>
    <dsp:sp modelId="{EF89BBE7-E904-5B44-BB59-F490A5AEABFF}">
      <dsp:nvSpPr>
        <dsp:cNvPr id="0" name=""/>
        <dsp:cNvSpPr/>
      </dsp:nvSpPr>
      <dsp:spPr>
        <a:xfrm>
          <a:off x="1559" y="3479268"/>
          <a:ext cx="3129691" cy="1251876"/>
        </a:xfrm>
        <a:prstGeom prst="chevron">
          <a:avLst/>
        </a:prstGeom>
        <a:solidFill>
          <a:schemeClr val="accent2">
            <a:hueOff val="-3392975"/>
            <a:satOff val="11185"/>
            <a:lumOff val="1196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 err="1"/>
            <a:t>Abhidhamma</a:t>
          </a:r>
          <a:r>
            <a:rPr lang="en-GB" sz="2700" kern="1200" dirty="0"/>
            <a:t> </a:t>
          </a:r>
          <a:r>
            <a:rPr lang="en-GB" sz="2700" kern="1200" dirty="0" err="1"/>
            <a:t>Pitaka</a:t>
          </a:r>
          <a:r>
            <a:rPr lang="en-GB" sz="2700" kern="1200" dirty="0"/>
            <a:t> </a:t>
          </a:r>
        </a:p>
      </dsp:txBody>
      <dsp:txXfrm>
        <a:off x="627497" y="3479268"/>
        <a:ext cx="1877815" cy="1251876"/>
      </dsp:txXfrm>
    </dsp:sp>
    <dsp:sp modelId="{667EA14E-75FC-6748-9D8E-E445A2CAFA74}">
      <dsp:nvSpPr>
        <dsp:cNvPr id="0" name=""/>
        <dsp:cNvSpPr/>
      </dsp:nvSpPr>
      <dsp:spPr>
        <a:xfrm>
          <a:off x="2724391" y="3585678"/>
          <a:ext cx="2597644" cy="1039057"/>
        </a:xfrm>
        <a:prstGeom prst="chevron">
          <a:avLst/>
        </a:prstGeom>
        <a:solidFill>
          <a:schemeClr val="accent2">
            <a:tint val="40000"/>
            <a:alpha val="90000"/>
            <a:hueOff val="-4192819"/>
            <a:satOff val="16804"/>
            <a:lumOff val="2495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4192819"/>
              <a:satOff val="16804"/>
              <a:lumOff val="24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metaphysical discussions also mentioned by some sources as ‘higher teachings’</a:t>
          </a:r>
          <a:endParaRPr lang="en-US" sz="1200" kern="1200" dirty="0"/>
        </a:p>
      </dsp:txBody>
      <dsp:txXfrm>
        <a:off x="3243920" y="3585678"/>
        <a:ext cx="1558587" cy="10390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9D589-818B-0340-96A9-772D5D495CF1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5D9E6-C192-7D4A-8188-269FD5DB6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78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41AA2-AC7C-2A42-98EF-FD9C7FB86DA5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2DAD421-B440-804D-B72E-6D53FAA0FB2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760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41AA2-AC7C-2A42-98EF-FD9C7FB86DA5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AD421-B440-804D-B72E-6D53FAA0FB24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5654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41AA2-AC7C-2A42-98EF-FD9C7FB86DA5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AD421-B440-804D-B72E-6D53FAA0FB2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16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41AA2-AC7C-2A42-98EF-FD9C7FB86DA5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AD421-B440-804D-B72E-6D53FAA0FB24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30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41AA2-AC7C-2A42-98EF-FD9C7FB86DA5}" type="datetimeFigureOut">
              <a:rPr lang="en-US" smtClean="0"/>
              <a:t>2/18/26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AD421-B440-804D-B72E-6D53FAA0FB24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98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41AA2-AC7C-2A42-98EF-FD9C7FB86DA5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AD421-B440-804D-B72E-6D53FAA0FB24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01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41AA2-AC7C-2A42-98EF-FD9C7FB86DA5}" type="datetimeFigureOut">
              <a:rPr lang="en-US" smtClean="0"/>
              <a:t>2/18/26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AD421-B440-804D-B72E-6D53FAA0F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18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41AA2-AC7C-2A42-98EF-FD9C7FB86DA5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AD421-B440-804D-B72E-6D53FAA0FB24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323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6441AA2-AC7C-2A42-98EF-FD9C7FB86DA5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AD421-B440-804D-B72E-6D53FAA0FB24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93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41AA2-AC7C-2A42-98EF-FD9C7FB86DA5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AD421-B440-804D-B72E-6D53FAA0FB24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243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41AA2-AC7C-2A42-98EF-FD9C7FB86DA5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AD421-B440-804D-B72E-6D53FAA0FB2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061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765F4-FD82-C399-CA5B-B8A63D4204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AEF5F-935E-75B8-A913-1AA6B347C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7F60A-288D-96D5-12CC-21B3A918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08C0C-E48C-60AD-5D8B-DAE19360E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DD0E6-9836-C348-5FCA-CC27330D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755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0990C-3830-E066-7B84-E3D821F73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3786F-49DE-91B3-96ED-9B7B49A71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02B58-D14E-CE7A-2DB7-060E54A3F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25700-1CDC-3D47-0302-10390A5F3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217F3-505C-D3FC-8750-FC5C349EE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942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F132-0FCB-5042-983C-C005110E7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61F17-5CD8-C576-2BA1-65683A5F2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98-E0B2-C96C-B3AB-56049F2C3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4296A-181D-A441-327F-B2EE8676D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77D73-E81D-955D-BE5E-3B706466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32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46CC0-D331-3FEA-E1D9-A0C7F8175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D2E7D-E62F-4EDC-37ED-1EA3BEDA3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42D41-ABFE-4000-064D-A7ED384FC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5B99E-91AB-6122-3958-6278F7DF6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DF9A81-2E48-D659-CD7C-CAC457638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579DA5-E171-A019-1970-387E1ADE2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64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4DA0-28DD-037C-50D7-AFE76F9EB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4DA6FD-004D-EC86-17E1-5FC8FF0F6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8ED911-CAC5-8041-B2D4-34A5B11C0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6759D5-9E24-CEDB-B488-5ABD0CD788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8461BD-0E53-D05E-5F23-C88E691E4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3BB9E2-F1D4-8FF5-F604-975C1DBA7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2512E1-08BD-CC37-D1CD-454676135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7351FF-F5A9-768E-5F2A-ADC2B8DE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245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3D90E-1B9E-EA4C-86F8-D20A32614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EAD5D1-A467-3B61-29DC-C1DFF3E6C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1EEF1-B2CD-553E-4A35-E6B2F7999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E1501B-6635-026F-B1FA-BE1DD277D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392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E22A03-40F1-7267-1B0E-1B517391A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295910-CF8F-31E3-1421-71AB4FAD4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A0F69-601F-23E9-68D1-44C29515E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40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CC941-81FA-46A2-4BBD-31CED7443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BCA7F-144E-80F5-65D9-48B5AD56F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C086A-8131-882C-B2C4-D96A3BE66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7BF1F-1970-A2E6-ACF0-91761BA42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60966-E8D5-412B-A54D-18E91F365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3C467-4A5D-4B5D-B8CA-E57A018A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332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7903A-0291-CCE2-8050-40D7D8FDE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D713AC-D424-8171-60F8-A92A6F3793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7AB4B-BB8D-C872-C66F-57FDEB990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A6444-A755-8A78-30D6-6633215BE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ACC17-DBEB-0D46-6F01-93E030F21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83C61-574A-0DB8-1ED1-6AD7013C1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20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6811-D90A-6A37-B17E-16E984CC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D37317-63E4-C905-16F9-EEB649D909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4E5AF-FEAD-D3DA-4DCD-1E274D3A0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A49FD-E7B0-670F-9FCC-DA65C06D3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5C97F-A975-E621-68C4-F57B791E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40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B2CB4E-C58E-170E-2DCA-F97C984EF0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6E9475-A9EC-3A6F-BF48-7C601F7EA3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2C5D1-D663-D83E-14A9-14FB3AF0A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A47E4-4396-F34E-B2A3-F86E6C73B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635D1-E42E-0434-2D51-AEAD846E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09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41AA2-AC7C-2A42-98EF-FD9C7FB86DA5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2DAD421-B440-804D-B72E-6D53FAA0FB2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98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49476C-BE1C-743B-3C8A-96D858A59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BA021-C9CE-3D6E-A79C-5BE209618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78D89-37F7-C572-EE51-5492586E16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1EBB25-3F82-42C9-81D6-435D20FC7A4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600F8-54E5-AD95-F7BE-39519801A1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3CA2C-BB75-F522-2EFD-2960D4DEB4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3ACE6F-7C06-BB3D-10F2-601ED5FD35EB}"/>
              </a:ext>
            </a:extLst>
          </p:cNvPr>
          <p:cNvSpPr txBox="1"/>
          <p:nvPr userDrawn="1"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©2025 </a:t>
            </a:r>
            <a:r>
              <a:rPr lang="en-US" sz="1400" b="1" dirty="0" err="1">
                <a:solidFill>
                  <a:schemeClr val="accent2"/>
                </a:solidFill>
              </a:rPr>
              <a:t>TweakTeach</a:t>
            </a:r>
            <a:endParaRPr lang="en-US" sz="1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77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249BF3A3-F83C-210B-13CA-AACB65B71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876" y="2437142"/>
            <a:ext cx="4761905" cy="16571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D7E1C6-6F46-C786-6859-3F55EBE48021}"/>
              </a:ext>
            </a:extLst>
          </p:cNvPr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5598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www.tweakteach.com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17B1B4-CD62-70BB-8324-82AA5930264A}"/>
              </a:ext>
            </a:extLst>
          </p:cNvPr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5598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©2025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5598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TweakTeach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55987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797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E980C-D03A-B79D-CDCC-44493D1EEF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Jainism and Buddhism </a:t>
            </a:r>
            <a:r>
              <a:rPr lang="en-US"/>
              <a:t>6 century BCE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79EC20-2767-469B-215E-B0764F237A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To study the reasons behind the rise of Jainism and Buddhism </a:t>
            </a:r>
          </a:p>
          <a:p>
            <a:r>
              <a:rPr lang="en-US" dirty="0"/>
              <a:t>TO study the main features of Jainism and </a:t>
            </a:r>
            <a:r>
              <a:rPr lang="en-US" dirty="0" err="1"/>
              <a:t>buddhism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66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61187-8148-CC71-0FDE-BC128CDB7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4062" y="185789"/>
            <a:ext cx="10058400" cy="1609344"/>
          </a:xfrm>
        </p:spPr>
        <p:txBody>
          <a:bodyPr/>
          <a:lstStyle/>
          <a:p>
            <a:r>
              <a:rPr lang="en-US" dirty="0"/>
              <a:t>Sources: Tripitaka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1A38-7E38-88CC-E1B4-5B1ADB91E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094" y="2801608"/>
            <a:ext cx="5426728" cy="180384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main sources come from the second half of the 1</a:t>
            </a:r>
            <a:r>
              <a:rPr lang="en-US" baseline="30000" dirty="0"/>
              <a:t>st</a:t>
            </a:r>
            <a:r>
              <a:rPr lang="en-US" dirty="0"/>
              <a:t> millennium BCE. </a:t>
            </a:r>
          </a:p>
          <a:p>
            <a:r>
              <a:rPr lang="en-US" dirty="0"/>
              <a:t>The Pali texts by the Buddhists are helpful. </a:t>
            </a:r>
          </a:p>
          <a:p>
            <a:r>
              <a:rPr lang="en-US" dirty="0"/>
              <a:t>In Pali, </a:t>
            </a:r>
            <a:r>
              <a:rPr lang="en-US" i="1" dirty="0" err="1"/>
              <a:t>pitaki</a:t>
            </a:r>
            <a:r>
              <a:rPr lang="en-US" dirty="0"/>
              <a:t> means ‘basket’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4164012-44BF-CFAA-80D1-90BA814B51AE}"/>
              </a:ext>
            </a:extLst>
          </p:cNvPr>
          <p:cNvGraphicFramePr/>
          <p:nvPr/>
        </p:nvGraphicFramePr>
        <p:xfrm>
          <a:off x="6643170" y="1136740"/>
          <a:ext cx="5323595" cy="5356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6024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A9D6F-15F2-B607-87CD-FFC6A3552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0" y="332088"/>
            <a:ext cx="9030158" cy="1049235"/>
          </a:xfrm>
        </p:spPr>
        <p:txBody>
          <a:bodyPr>
            <a:noAutofit/>
          </a:bodyPr>
          <a:lstStyle/>
          <a:p>
            <a:r>
              <a:rPr lang="en-US" sz="4000" dirty="0"/>
              <a:t>Reasons behind the rise of religious sects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FEE61-8244-E1D5-705F-524666449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540" y="2026064"/>
            <a:ext cx="5316801" cy="107977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Due to increased urbanization their was increase in trade and commerce. The use of the punch marked coins for trade has been found.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C4BF50C-EC82-A0F5-2D3D-0F93C0EEC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023" y="108488"/>
            <a:ext cx="2859437" cy="285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87A721-3DEB-5AD5-E3A2-CDDA6FCD69BC}"/>
              </a:ext>
            </a:extLst>
          </p:cNvPr>
          <p:cNvSpPr txBox="1"/>
          <p:nvPr/>
        </p:nvSpPr>
        <p:spPr>
          <a:xfrm>
            <a:off x="9785400" y="2967925"/>
            <a:ext cx="17706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/>
              <a:t>https://</a:t>
            </a:r>
            <a:r>
              <a:rPr lang="en-US" sz="700" dirty="0" err="1"/>
              <a:t>creativecommons.org</a:t>
            </a:r>
            <a:r>
              <a:rPr lang="en-US" sz="700" dirty="0"/>
              <a:t>/</a:t>
            </a:r>
            <a:r>
              <a:rPr lang="en-US" sz="700" dirty="0" err="1"/>
              <a:t>publicdomain</a:t>
            </a:r>
            <a:r>
              <a:rPr lang="en-US" sz="700" dirty="0"/>
              <a:t>/zero/1.0/</a:t>
            </a:r>
            <a:r>
              <a:rPr lang="en-US" sz="700" dirty="0" err="1"/>
              <a:t>deed.en</a:t>
            </a:r>
            <a:endParaRPr lang="en-US" sz="7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923AB8-59C8-5C57-DC18-40626D58BD3A}"/>
              </a:ext>
            </a:extLst>
          </p:cNvPr>
          <p:cNvSpPr txBox="1"/>
          <p:nvPr/>
        </p:nvSpPr>
        <p:spPr>
          <a:xfrm>
            <a:off x="3048930" y="3258601"/>
            <a:ext cx="609414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Social status of a few groups increased - the </a:t>
            </a:r>
            <a:r>
              <a:rPr lang="en-US" dirty="0" err="1"/>
              <a:t>sethi</a:t>
            </a:r>
            <a:r>
              <a:rPr lang="en-US" dirty="0"/>
              <a:t> who was a financier and was respected even by the kings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3F5864-EB32-2D3D-9FF8-0B6FF62EA9FB}"/>
              </a:ext>
            </a:extLst>
          </p:cNvPr>
          <p:cNvSpPr txBox="1"/>
          <p:nvPr/>
        </p:nvSpPr>
        <p:spPr>
          <a:xfrm>
            <a:off x="3317487" y="5476678"/>
            <a:ext cx="609414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In the countryside the land came to be controlled by </a:t>
            </a:r>
            <a:r>
              <a:rPr lang="en-US" i="1" dirty="0" err="1"/>
              <a:t>gahapatis</a:t>
            </a:r>
            <a:r>
              <a:rPr lang="en-US" dirty="0"/>
              <a:t> (peasant </a:t>
            </a:r>
            <a:r>
              <a:rPr lang="en-US" dirty="0" err="1"/>
              <a:t>proprieters</a:t>
            </a:r>
            <a:r>
              <a:rPr lang="en-US" dirty="0"/>
              <a:t>). The meaning of the word  has changed over time where </a:t>
            </a:r>
            <a:r>
              <a:rPr lang="en-US" i="1" dirty="0" err="1"/>
              <a:t>gahapati</a:t>
            </a:r>
            <a:r>
              <a:rPr lang="en-US" dirty="0"/>
              <a:t> was known as the lord of the house.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188E66-9524-A9A6-7590-21A6A35AD074}"/>
              </a:ext>
            </a:extLst>
          </p:cNvPr>
          <p:cNvSpPr txBox="1"/>
          <p:nvPr/>
        </p:nvSpPr>
        <p:spPr>
          <a:xfrm>
            <a:off x="270417" y="4212241"/>
            <a:ext cx="609414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The </a:t>
            </a:r>
            <a:r>
              <a:rPr lang="en-US" i="1" dirty="0" err="1"/>
              <a:t>gahapati</a:t>
            </a:r>
            <a:r>
              <a:rPr lang="en-US" dirty="0"/>
              <a:t> controlled the wealth and also owned slaves both men and female. They were also moneylenders.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74F504-4DEC-215D-E4B8-AC6D0EB179EB}"/>
              </a:ext>
            </a:extLst>
          </p:cNvPr>
          <p:cNvSpPr txBox="1"/>
          <p:nvPr/>
        </p:nvSpPr>
        <p:spPr>
          <a:xfrm>
            <a:off x="8810392" y="3796743"/>
            <a:ext cx="3111191" cy="175432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Write down why these reasons would lead to the rise of religious sects.</a:t>
            </a:r>
          </a:p>
          <a:p>
            <a:endParaRPr lang="en-US" dirty="0"/>
          </a:p>
          <a:p>
            <a:r>
              <a:rPr lang="en-US" dirty="0"/>
              <a:t>First Lets Think, Pair and Discuss</a:t>
            </a:r>
          </a:p>
        </p:txBody>
      </p:sp>
    </p:spTree>
    <p:extLst>
      <p:ext uri="{BB962C8B-B14F-4D97-AF65-F5344CB8AC3E}">
        <p14:creationId xmlns:p14="http://schemas.microsoft.com/office/powerpoint/2010/main" val="250253136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{2C58623F-5CA6-CE41-89F3-B435A7E0CE30}tf10001119</Template>
  <TotalTime>1117</TotalTime>
  <Words>252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Gill Sans MT</vt:lpstr>
      <vt:lpstr>Gallery</vt:lpstr>
      <vt:lpstr>Office Theme</vt:lpstr>
      <vt:lpstr>PowerPoint Presentation</vt:lpstr>
      <vt:lpstr>Jainism and Buddhism 6 century BCE </vt:lpstr>
      <vt:lpstr>Sources: Tripitaka </vt:lpstr>
      <vt:lpstr>Reasons behind the rise of religious sects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Jainism and Buddhism 6C BCE </dc:title>
  <dc:creator>Sujata BANERJEE</dc:creator>
  <cp:lastModifiedBy>Sujata BANERJEE</cp:lastModifiedBy>
  <cp:revision>6</cp:revision>
  <dcterms:created xsi:type="dcterms:W3CDTF">2025-01-19T18:00:19Z</dcterms:created>
  <dcterms:modified xsi:type="dcterms:W3CDTF">2026-02-18T13:27:34Z</dcterms:modified>
</cp:coreProperties>
</file>