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10287000" cx="18288000"/>
  <p:notesSz cx="6858000" cy="9144000"/>
  <p:embeddedFontLst>
    <p:embeddedFont>
      <p:font typeface="Play"/>
      <p:regular r:id="rId11"/>
      <p:bold r:id="rId12"/>
    </p:embeddedFont>
    <p:embeddedFont>
      <p:font typeface="Paytone One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jjMPzmMmLpiAwj5JcTSS5FtlBy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4.xml"/><Relationship Id="rId13" Type="http://schemas.openxmlformats.org/officeDocument/2006/relationships/font" Target="fonts/PaytoneOne-regular.fntdata"/><Relationship Id="rId12" Type="http://schemas.openxmlformats.org/officeDocument/2006/relationships/font" Target="fonts/Play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ctrTitle"/>
          </p:nvPr>
        </p:nvSpPr>
        <p:spPr>
          <a:xfrm>
            <a:off x="2286000" y="1683545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subTitle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5" name="Google Shape;15;p18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1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" type="body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31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1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1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2"/>
          <p:cNvSpPr txBox="1"/>
          <p:nvPr>
            <p:ph type="title"/>
          </p:nvPr>
        </p:nvSpPr>
        <p:spPr>
          <a:xfrm>
            <a:off x="1247775" y="2564608"/>
            <a:ext cx="15773400" cy="42791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" type="body"/>
          </p:nvPr>
        </p:nvSpPr>
        <p:spPr>
          <a:xfrm>
            <a:off x="1247775" y="6884195"/>
            <a:ext cx="15773400" cy="2250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57575"/>
              </a:buClr>
              <a:buSzPts val="3600"/>
              <a:buNone/>
              <a:defRPr sz="36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3000"/>
              <a:buNone/>
              <a:defRPr sz="3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700"/>
              <a:buNone/>
              <a:defRPr sz="27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7" name="Google Shape;27;p32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2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2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" type="body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2" type="body"/>
          </p:nvPr>
        </p:nvSpPr>
        <p:spPr>
          <a:xfrm>
            <a:off x="9258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3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4"/>
          <p:cNvSpPr txBox="1"/>
          <p:nvPr>
            <p:ph type="title"/>
          </p:nvPr>
        </p:nvSpPr>
        <p:spPr>
          <a:xfrm>
            <a:off x="1259682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" type="body"/>
          </p:nvPr>
        </p:nvSpPr>
        <p:spPr>
          <a:xfrm>
            <a:off x="1259683" y="252174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40" name="Google Shape;40;p34"/>
          <p:cNvSpPr txBox="1"/>
          <p:nvPr>
            <p:ph idx="2" type="body"/>
          </p:nvPr>
        </p:nvSpPr>
        <p:spPr>
          <a:xfrm>
            <a:off x="1259683" y="3757613"/>
            <a:ext cx="7736681" cy="5526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4"/>
          <p:cNvSpPr txBox="1"/>
          <p:nvPr>
            <p:ph idx="3" type="body"/>
          </p:nvPr>
        </p:nvSpPr>
        <p:spPr>
          <a:xfrm>
            <a:off x="9258300" y="252174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42" name="Google Shape;42;p34"/>
          <p:cNvSpPr txBox="1"/>
          <p:nvPr>
            <p:ph idx="4" type="body"/>
          </p:nvPr>
        </p:nvSpPr>
        <p:spPr>
          <a:xfrm>
            <a:off x="9258300" y="3757613"/>
            <a:ext cx="7774782" cy="5526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6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body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34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indent="-4953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indent="-4572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indent="-4191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indent="-4191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indent="-4191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58" name="Google Shape;58;p37"/>
          <p:cNvSpPr txBox="1"/>
          <p:nvPr>
            <p:ph idx="2" type="body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59" name="Google Shape;59;p37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8"/>
          <p:cNvSpPr txBox="1"/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/>
          <p:nvPr>
            <p:ph idx="2" type="pic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8"/>
          <p:cNvSpPr txBox="1"/>
          <p:nvPr>
            <p:ph idx="1" type="body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66" name="Google Shape;66;p38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8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9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" type="body"/>
          </p:nvPr>
        </p:nvSpPr>
        <p:spPr>
          <a:xfrm rot="5400000">
            <a:off x="5880497" y="-1884758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9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0"/>
          <p:cNvSpPr txBox="1"/>
          <p:nvPr>
            <p:ph type="title"/>
          </p:nvPr>
        </p:nvSpPr>
        <p:spPr>
          <a:xfrm rot="5400000">
            <a:off x="10700147" y="2934892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" type="body"/>
          </p:nvPr>
        </p:nvSpPr>
        <p:spPr>
          <a:xfrm rot="5400000">
            <a:off x="2699146" y="-894158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6" name="Google Shape;106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3" name="Google Shape;113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0" name="Google Shape;120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1" name="Google Shape;121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2" name="Google Shape;122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3" name="Google Shape;133;p2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4" name="Google Shape;134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2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1" name="Google Shape;141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  <a:defRPr b="0" i="0" sz="66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530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57200" lvl="1" marL="914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0050" lvl="5" marL="2743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0050" lvl="6" marL="3200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0050" lvl="7" marL="3657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0050" lvl="8" marL="4114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7"/>
          <p:cNvSpPr txBox="1"/>
          <p:nvPr/>
        </p:nvSpPr>
        <p:spPr>
          <a:xfrm>
            <a:off x="15236188" y="9495063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21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9F4"/>
            </a:gs>
            <a:gs pos="18000">
              <a:srgbClr val="FBCFA9"/>
            </a:gs>
            <a:gs pos="83000">
              <a:srgbClr val="FBCFA9"/>
            </a:gs>
            <a:gs pos="100000">
              <a:srgbClr val="FDDEC5"/>
            </a:gs>
          </a:gsLst>
          <a:lin ang="5400000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image" Target="../media/image6.png"/><Relationship Id="rId6" Type="http://schemas.openxmlformats.org/officeDocument/2006/relationships/hyperlink" Target="https://creativecommons.org/publicdomain/zero/1.0/deed.e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60" name="Google Shape;1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315" y="3655714"/>
            <a:ext cx="7142858" cy="248571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"/>
          <p:cNvSpPr txBox="1"/>
          <p:nvPr/>
        </p:nvSpPr>
        <p:spPr>
          <a:xfrm>
            <a:off x="556801" y="9495065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62" name="Google Shape;162;p1"/>
          <p:cNvSpPr txBox="1"/>
          <p:nvPr/>
        </p:nvSpPr>
        <p:spPr>
          <a:xfrm>
            <a:off x="15236188" y="9495063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2100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"/>
          <p:cNvSpPr/>
          <p:nvPr/>
        </p:nvSpPr>
        <p:spPr>
          <a:xfrm>
            <a:off x="-28575" y="-9525"/>
            <a:ext cx="3295651" cy="2943225"/>
          </a:xfrm>
          <a:custGeom>
            <a:rect b="b" l="l" r="r" t="t"/>
            <a:pathLst>
              <a:path extrusionOk="0" h="4998738" w="5007843">
                <a:moveTo>
                  <a:pt x="0" y="0"/>
                </a:moveTo>
                <a:lnTo>
                  <a:pt x="5007843" y="0"/>
                </a:lnTo>
                <a:lnTo>
                  <a:pt x="5007843" y="4998738"/>
                </a:lnTo>
                <a:lnTo>
                  <a:pt x="0" y="4998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"/>
          <p:cNvSpPr/>
          <p:nvPr/>
        </p:nvSpPr>
        <p:spPr>
          <a:xfrm flipH="1">
            <a:off x="15011399" y="0"/>
            <a:ext cx="3295650" cy="2933700"/>
          </a:xfrm>
          <a:custGeom>
            <a:rect b="b" l="l" r="r" t="t"/>
            <a:pathLst>
              <a:path extrusionOk="0" h="4998738" w="5007843">
                <a:moveTo>
                  <a:pt x="5007843" y="0"/>
                </a:moveTo>
                <a:lnTo>
                  <a:pt x="0" y="0"/>
                </a:lnTo>
                <a:lnTo>
                  <a:pt x="0" y="4998738"/>
                </a:lnTo>
                <a:lnTo>
                  <a:pt x="5007843" y="4998738"/>
                </a:lnTo>
                <a:lnTo>
                  <a:pt x="5007843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"/>
          <p:cNvSpPr txBox="1"/>
          <p:nvPr/>
        </p:nvSpPr>
        <p:spPr>
          <a:xfrm>
            <a:off x="1562100" y="3018768"/>
            <a:ext cx="15163799" cy="7313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787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7A0000"/>
                </a:solidFill>
                <a:latin typeface="Paytone One"/>
                <a:ea typeface="Paytone One"/>
                <a:cs typeface="Paytone One"/>
                <a:sym typeface="Paytone One"/>
              </a:rPr>
              <a:t>Indus Valley Civilisation</a:t>
            </a:r>
            <a:endParaRPr sz="7200">
              <a:solidFill>
                <a:srgbClr val="7A0000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ctr">
              <a:lnSpc>
                <a:spcPct val="2787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7A0000"/>
                </a:solidFill>
                <a:latin typeface="Paytone One"/>
                <a:ea typeface="Paytone One"/>
                <a:cs typeface="Paytone One"/>
                <a:sym typeface="Paytone One"/>
              </a:rPr>
              <a:t>How advanced was the Indus Civilisation</a:t>
            </a:r>
            <a:endParaRPr sz="7200">
              <a:solidFill>
                <a:srgbClr val="7A0000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/>
          <p:nvPr/>
        </p:nvSpPr>
        <p:spPr>
          <a:xfrm>
            <a:off x="4295646" y="615764"/>
            <a:ext cx="9696708" cy="711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2">
                <a:solidFill>
                  <a:srgbClr val="000000"/>
                </a:solidFill>
                <a:latin typeface="Paytone One"/>
                <a:ea typeface="Paytone One"/>
                <a:cs typeface="Paytone One"/>
                <a:sym typeface="Paytone One"/>
              </a:rPr>
              <a:t>The Indus Valley Civilisation</a:t>
            </a:r>
            <a:endParaRPr sz="4302">
              <a:solidFill>
                <a:srgbClr val="000000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175" name="Google Shape;175;p6"/>
          <p:cNvSpPr txBox="1"/>
          <p:nvPr/>
        </p:nvSpPr>
        <p:spPr>
          <a:xfrm>
            <a:off x="2057400" y="1611619"/>
            <a:ext cx="9982200" cy="310854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Indus Civilization is among the world's earliest civilizations and India’s earliest urban civilization.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existed between 2500 and 1700 BCE.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civilization was first discovered in the early 20</a:t>
            </a:r>
            <a:r>
              <a:rPr baseline="30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Century.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Its first sites were situated near the river Indus, therefore the name.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had two major cities called Harappa and Mohenjo-Daro </a:t>
            </a:r>
            <a:endParaRPr/>
          </a:p>
        </p:txBody>
      </p:sp>
      <p:pic>
        <p:nvPicPr>
          <p:cNvPr descr="page324image57198208" id="176" name="Google Shape;17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0" y="1507062"/>
            <a:ext cx="5181600" cy="6426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331image57660288" id="177" name="Google Shape;17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5058508"/>
            <a:ext cx="2654300" cy="33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/>
          <p:cNvSpPr txBox="1"/>
          <p:nvPr/>
        </p:nvSpPr>
        <p:spPr>
          <a:xfrm>
            <a:off x="16565" y="8762354"/>
            <a:ext cx="478403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MADHO SARUP VATS, WHO EXCAVATED HARAPPA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1920S AND 1930S</a:t>
            </a:r>
            <a:endParaRPr/>
          </a:p>
        </p:txBody>
      </p:sp>
      <p:pic>
        <p:nvPicPr>
          <p:cNvPr id="179" name="Google Shape;17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0" y="4838700"/>
            <a:ext cx="4376050" cy="506461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6"/>
          <p:cNvSpPr txBox="1"/>
          <p:nvPr/>
        </p:nvSpPr>
        <p:spPr>
          <a:xfrm>
            <a:off x="7035007" y="9917668"/>
            <a:ext cx="47840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sng">
                <a:solidFill>
                  <a:srgbClr val="3056A9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CC0 1.0 Universal Public Domain Dedication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"/>
          <p:cNvSpPr/>
          <p:nvPr/>
        </p:nvSpPr>
        <p:spPr>
          <a:xfrm rot="-3823945">
            <a:off x="14849806" y="6228109"/>
            <a:ext cx="4572000" cy="4114800"/>
          </a:xfrm>
          <a:custGeom>
            <a:rect b="b" l="l" r="r" t="t"/>
            <a:pathLst>
              <a:path extrusionOk="0" h="4114800" w="4572000">
                <a:moveTo>
                  <a:pt x="0" y="0"/>
                </a:moveTo>
                <a:lnTo>
                  <a:pt x="4572000" y="0"/>
                </a:lnTo>
                <a:lnTo>
                  <a:pt x="4572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/>
          <p:nvPr/>
        </p:nvSpPr>
        <p:spPr>
          <a:xfrm flipH="1" rot="3822000">
            <a:off x="-1134451" y="6228109"/>
            <a:ext cx="4572000" cy="4114800"/>
          </a:xfrm>
          <a:custGeom>
            <a:rect b="b" l="l" r="r" t="t"/>
            <a:pathLst>
              <a:path extrusionOk="0" h="4114800" w="4572000">
                <a:moveTo>
                  <a:pt x="4572000" y="0"/>
                </a:moveTo>
                <a:lnTo>
                  <a:pt x="0" y="0"/>
                </a:lnTo>
                <a:lnTo>
                  <a:pt x="0" y="4114800"/>
                </a:lnTo>
                <a:lnTo>
                  <a:pt x="4572000" y="4114800"/>
                </a:lnTo>
                <a:lnTo>
                  <a:pt x="4572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4295646" y="615764"/>
            <a:ext cx="9696708" cy="1480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2">
                <a:solidFill>
                  <a:srgbClr val="000000"/>
                </a:solidFill>
                <a:latin typeface="Paytone One"/>
                <a:ea typeface="Paytone One"/>
                <a:cs typeface="Paytone One"/>
                <a:sym typeface="Paytone One"/>
              </a:rPr>
              <a:t>Why do you think the Indus River was important to the civilization? </a:t>
            </a:r>
            <a:endParaRPr/>
          </a:p>
        </p:txBody>
      </p:sp>
      <p:sp>
        <p:nvSpPr>
          <p:cNvPr id="188" name="Google Shape;188;p7"/>
          <p:cNvSpPr txBox="1"/>
          <p:nvPr/>
        </p:nvSpPr>
        <p:spPr>
          <a:xfrm>
            <a:off x="5029200" y="3771900"/>
            <a:ext cx="8686800" cy="34163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these questions to write your answer –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was the river important for their everyday life?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Think, Pair, Share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