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  <p:embeddedFont>
      <p:font typeface="Libre Franklin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hUCxNMYGIfnaXrsLhd1vuXOMuB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3" Type="http://schemas.openxmlformats.org/officeDocument/2006/relationships/font" Target="fonts/LibreFranklin-bold.fntdata"/><Relationship Id="rId12" Type="http://schemas.openxmlformats.org/officeDocument/2006/relationships/font" Target="fonts/LibreFranklin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LibreFranklin-boldItalic.fntdata"/><Relationship Id="rId14" Type="http://schemas.openxmlformats.org/officeDocument/2006/relationships/font" Target="fonts/LibreFranklin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7" name="Google Shape;27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4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4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4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4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solidFill>
          <a:schemeClr val="lt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7"/>
          <p:cNvSpPr txBox="1"/>
          <p:nvPr>
            <p:ph type="ctrTitle"/>
          </p:nvPr>
        </p:nvSpPr>
        <p:spPr>
          <a:xfrm>
            <a:off x="1915128" y="1788454"/>
            <a:ext cx="8361229" cy="20982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Libre Franklin"/>
              <a:buNone/>
              <a:defRPr sz="720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7"/>
          <p:cNvSpPr txBox="1"/>
          <p:nvPr>
            <p:ph idx="1" type="subTitle"/>
          </p:nvPr>
        </p:nvSpPr>
        <p:spPr>
          <a:xfrm>
            <a:off x="2679906" y="3956279"/>
            <a:ext cx="6831673" cy="10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None/>
              <a:defRPr sz="2300"/>
            </a:lvl1pPr>
            <a:lvl2pPr lvl="1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6pPr>
            <a:lvl7pPr lvl="6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7pPr>
            <a:lvl8pPr lvl="7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8pPr>
            <a:lvl9pPr lvl="8" algn="ctr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1" name="Google Shape;91;p27"/>
          <p:cNvSpPr txBox="1"/>
          <p:nvPr>
            <p:ph idx="10" type="dt"/>
          </p:nvPr>
        </p:nvSpPr>
        <p:spPr>
          <a:xfrm>
            <a:off x="752858" y="6453386"/>
            <a:ext cx="1607944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7"/>
          <p:cNvSpPr txBox="1"/>
          <p:nvPr>
            <p:ph idx="11" type="ftr"/>
          </p:nvPr>
        </p:nvSpPr>
        <p:spPr>
          <a:xfrm>
            <a:off x="2584054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7"/>
          <p:cNvSpPr txBox="1"/>
          <p:nvPr>
            <p:ph idx="12" type="sldNum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94" name="Google Shape;94;p27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5" name="Google Shape;95;p27"/>
            <p:cNvSpPr/>
            <p:nvPr/>
          </p:nvSpPr>
          <p:spPr>
            <a:xfrm>
              <a:off x="8151962" y="1685652"/>
              <a:ext cx="3275013" cy="4408488"/>
            </a:xfrm>
            <a:custGeom>
              <a:rect b="b" l="l" r="r" t="t"/>
              <a:pathLst>
                <a:path extrusionOk="0" h="10000" w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6" name="Google Shape;96;p27"/>
            <p:cNvSpPr/>
            <p:nvPr/>
          </p:nvSpPr>
          <p:spPr>
            <a:xfrm rot="10800000">
              <a:off x="752858" y="744469"/>
              <a:ext cx="3275668" cy="4408488"/>
            </a:xfrm>
            <a:custGeom>
              <a:rect b="b" l="l" r="r" t="t"/>
              <a:pathLst>
                <a:path extrusionOk="0" h="10000" w="10002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8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8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00" name="Google Shape;100;p28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8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8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solidFill>
          <a:schemeClr val="dk2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9"/>
          <p:cNvSpPr txBox="1"/>
          <p:nvPr>
            <p:ph type="title"/>
          </p:nvPr>
        </p:nvSpPr>
        <p:spPr>
          <a:xfrm>
            <a:off x="765025" y="1301360"/>
            <a:ext cx="961297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Libre Franklin"/>
              <a:buNone/>
              <a:defRPr sz="7200" cap="none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9"/>
          <p:cNvSpPr txBox="1"/>
          <p:nvPr>
            <p:ph idx="1" type="body"/>
          </p:nvPr>
        </p:nvSpPr>
        <p:spPr>
          <a:xfrm>
            <a:off x="765025" y="4216328"/>
            <a:ext cx="9612971" cy="1143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6" name="Google Shape;106;p29"/>
          <p:cNvSpPr txBox="1"/>
          <p:nvPr>
            <p:ph idx="10" type="dt"/>
          </p:nvPr>
        </p:nvSpPr>
        <p:spPr>
          <a:xfrm>
            <a:off x="738908" y="6453386"/>
            <a:ext cx="1622409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9"/>
          <p:cNvSpPr txBox="1"/>
          <p:nvPr>
            <p:ph idx="11" type="ftr"/>
          </p:nvPr>
        </p:nvSpPr>
        <p:spPr>
          <a:xfrm>
            <a:off x="2584312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2" type="sldNum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29" title="Crop Mark"/>
          <p:cNvSpPr/>
          <p:nvPr/>
        </p:nvSpPr>
        <p:spPr>
          <a:xfrm>
            <a:off x="8151962" y="1685652"/>
            <a:ext cx="3275013" cy="4408488"/>
          </a:xfrm>
          <a:custGeom>
            <a:rect b="b" l="l" r="r" t="t"/>
            <a:pathLst>
              <a:path extrusionOk="0" h="5554" w="4125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0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0"/>
          <p:cNvSpPr txBox="1"/>
          <p:nvPr>
            <p:ph idx="1" type="body"/>
          </p:nvPr>
        </p:nvSpPr>
        <p:spPr>
          <a:xfrm>
            <a:off x="1371600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13" name="Google Shape;113;p30"/>
          <p:cNvSpPr txBox="1"/>
          <p:nvPr>
            <p:ph idx="2" type="body"/>
          </p:nvPr>
        </p:nvSpPr>
        <p:spPr>
          <a:xfrm>
            <a:off x="6525403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14" name="Google Shape;114;p30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0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0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1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1"/>
          <p:cNvSpPr txBox="1"/>
          <p:nvPr>
            <p:ph idx="1" type="body"/>
          </p:nvPr>
        </p:nvSpPr>
        <p:spPr>
          <a:xfrm>
            <a:off x="1371600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 sz="3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31"/>
          <p:cNvSpPr txBox="1"/>
          <p:nvPr>
            <p:ph idx="2" type="body"/>
          </p:nvPr>
        </p:nvSpPr>
        <p:spPr>
          <a:xfrm>
            <a:off x="1371600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21" name="Google Shape;121;p31"/>
          <p:cNvSpPr txBox="1"/>
          <p:nvPr>
            <p:ph idx="3" type="body"/>
          </p:nvPr>
        </p:nvSpPr>
        <p:spPr>
          <a:xfrm>
            <a:off x="6525014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 sz="3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 txBox="1"/>
          <p:nvPr>
            <p:ph idx="4" type="body"/>
          </p:nvPr>
        </p:nvSpPr>
        <p:spPr>
          <a:xfrm>
            <a:off x="6525014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1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2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2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2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3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3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4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4"/>
          <p:cNvSpPr txBox="1"/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4"/>
          <p:cNvSpPr txBox="1"/>
          <p:nvPr>
            <p:ph idx="1" type="body"/>
          </p:nvPr>
        </p:nvSpPr>
        <p:spPr>
          <a:xfrm>
            <a:off x="6256020" y="685801"/>
            <a:ext cx="5212080" cy="5175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/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/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5pPr>
            <a:lvl6pPr indent="-3302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6pPr>
            <a:lvl7pPr indent="-3302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7pPr>
            <a:lvl8pPr indent="-3302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8pPr>
            <a:lvl9pPr indent="-3302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Char char="■"/>
              <a:defRPr sz="1600"/>
            </a:lvl9pPr>
          </a:lstStyle>
          <a:p/>
        </p:txBody>
      </p:sp>
      <p:sp>
        <p:nvSpPr>
          <p:cNvPr id="139" name="Google Shape;139;p34"/>
          <p:cNvSpPr txBox="1"/>
          <p:nvPr>
            <p:ph idx="2" type="body"/>
          </p:nvPr>
        </p:nvSpPr>
        <p:spPr>
          <a:xfrm>
            <a:off x="723900" y="2856344"/>
            <a:ext cx="3855720" cy="3011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34"/>
          <p:cNvSpPr txBox="1"/>
          <p:nvPr>
            <p:ph idx="10" type="dt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4"/>
          <p:cNvSpPr txBox="1"/>
          <p:nvPr>
            <p:ph idx="11" type="ftr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4"/>
          <p:cNvSpPr txBox="1"/>
          <p:nvPr>
            <p:ph idx="12" type="sldNum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3" name="Google Shape;143;p34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5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5"/>
          <p:cNvSpPr txBox="1"/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5"/>
          <p:cNvSpPr/>
          <p:nvPr>
            <p:ph idx="2" type="pic"/>
          </p:nvPr>
        </p:nvSpPr>
        <p:spPr>
          <a:xfrm>
            <a:off x="5532120" y="0"/>
            <a:ext cx="665988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35"/>
          <p:cNvSpPr txBox="1"/>
          <p:nvPr>
            <p:ph idx="1" type="body"/>
          </p:nvPr>
        </p:nvSpPr>
        <p:spPr>
          <a:xfrm>
            <a:off x="723900" y="2855968"/>
            <a:ext cx="3855720" cy="3011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9" name="Google Shape;149;p35"/>
          <p:cNvSpPr txBox="1"/>
          <p:nvPr>
            <p:ph idx="10" type="dt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11" type="ftr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5"/>
          <p:cNvSpPr txBox="1"/>
          <p:nvPr>
            <p:ph idx="12" type="sldNum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2" name="Google Shape;152;p35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1" type="body"/>
          </p:nvPr>
        </p:nvSpPr>
        <p:spPr>
          <a:xfrm rot="5400000">
            <a:off x="4386263" y="-719137"/>
            <a:ext cx="3571875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56" name="Google Shape;156;p36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6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6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7"/>
          <p:cNvSpPr txBox="1"/>
          <p:nvPr>
            <p:ph type="title"/>
          </p:nvPr>
        </p:nvSpPr>
        <p:spPr>
          <a:xfrm rot="5400000">
            <a:off x="7757822" y="2462895"/>
            <a:ext cx="5243244" cy="156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7"/>
          <p:cNvSpPr txBox="1"/>
          <p:nvPr>
            <p:ph idx="1" type="body"/>
          </p:nvPr>
        </p:nvSpPr>
        <p:spPr>
          <a:xfrm rot="5400000">
            <a:off x="2839799" y="-844042"/>
            <a:ext cx="5243244" cy="8179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62" name="Google Shape;162;p37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7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7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24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6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 b="0" i="0" sz="4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26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5600" lvl="1" marL="9144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b="0" i="1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42900" lvl="2" marL="13716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42900" lvl="3" marL="18288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b="0" i="1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30200" lvl="4" marL="22860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30200" lvl="5" marL="27432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–"/>
              <a:defRPr b="0" i="1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17500" lvl="6" marL="32004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■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17500" lvl="7" marL="36576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–"/>
              <a:defRPr b="0" i="1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17500" lvl="8" marL="4114800" marR="0" rtl="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400"/>
              <a:buFont typeface="Libre Franklin"/>
              <a:buChar char="■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4" name="Google Shape;84;p26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5" name="Google Shape;85;p26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6" name="Google Shape;86;p26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26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hyperlink" Target="https://courses.lumenlearning.com/ushistory1os2xmaster/chapter/portuguese-exploration-and-spanish-conquest/" TargetMode="External"/><Relationship Id="rId5" Type="http://schemas.openxmlformats.org/officeDocument/2006/relationships/hyperlink" Target="https://creativecommons.org/licenses/by/3.0/" TargetMode="External"/><Relationship Id="rId6" Type="http://schemas.openxmlformats.org/officeDocument/2006/relationships/image" Target="../media/image4.jpg"/><Relationship Id="rId7" Type="http://schemas.openxmlformats.org/officeDocument/2006/relationships/hyperlink" Target="http://commons.wikimedia.org/wiki/File:Portuguese_Carracks_off_a_Rocky_Coast.jpg" TargetMode="External"/><Relationship Id="rId8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hyperlink" Target="https://commons.wikimedia.org/w/index.php?search=Asante+&amp;title=Special:MediaSearch&amp;type=ima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69" name="Google Shape;16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71" name="Google Shape;171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"/>
          <p:cNvSpPr txBox="1"/>
          <p:nvPr>
            <p:ph type="ctrTitle"/>
          </p:nvPr>
        </p:nvSpPr>
        <p:spPr>
          <a:xfrm>
            <a:off x="1915128" y="1788454"/>
            <a:ext cx="8361229" cy="20982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Libre Franklin"/>
              <a:buNone/>
            </a:pPr>
            <a:r>
              <a:rPr lang="en-US"/>
              <a:t>THE FALL OF THE ASANTE KINGDOM </a:t>
            </a:r>
            <a:endParaRPr/>
          </a:p>
        </p:txBody>
      </p:sp>
      <p:sp>
        <p:nvSpPr>
          <p:cNvPr id="177" name="Google Shape;177;p2"/>
          <p:cNvSpPr txBox="1"/>
          <p:nvPr>
            <p:ph idx="1" type="subTitle"/>
          </p:nvPr>
        </p:nvSpPr>
        <p:spPr>
          <a:xfrm>
            <a:off x="2679906" y="3956279"/>
            <a:ext cx="6831673" cy="10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None/>
            </a:pPr>
            <a:r>
              <a:rPr lang="en-US"/>
              <a:t>What led to the fall of the Asante empire?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"/>
          <p:cNvSpPr txBox="1"/>
          <p:nvPr>
            <p:ph type="title"/>
          </p:nvPr>
        </p:nvSpPr>
        <p:spPr>
          <a:xfrm>
            <a:off x="874059" y="376518"/>
            <a:ext cx="47244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ibre Franklin"/>
              <a:buNone/>
            </a:pPr>
            <a:r>
              <a:rPr lang="en-US"/>
              <a:t>The Portuguese and the Akan Community </a:t>
            </a:r>
            <a:endParaRPr/>
          </a:p>
        </p:txBody>
      </p:sp>
      <p:sp>
        <p:nvSpPr>
          <p:cNvPr id="183" name="Google Shape;183;p3"/>
          <p:cNvSpPr txBox="1"/>
          <p:nvPr>
            <p:ph idx="1" type="body"/>
          </p:nvPr>
        </p:nvSpPr>
        <p:spPr>
          <a:xfrm>
            <a:off x="874059" y="2286000"/>
            <a:ext cx="5728447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The Portuguese entered West Africa to explore what they called the Gold Coast.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They came in touch with the Akan communities, which were further south from the Kingdom of Mali.		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The Portuguese started trading gold and enslaved people in exchange for cloth and firearms.</a:t>
            </a:r>
            <a:endParaRPr/>
          </a:p>
        </p:txBody>
      </p:sp>
      <p:pic>
        <p:nvPicPr>
          <p:cNvPr id="184" name="Google Shape;18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3241" y="3800367"/>
            <a:ext cx="4328759" cy="296353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"/>
          <p:cNvSpPr txBox="1"/>
          <p:nvPr/>
        </p:nvSpPr>
        <p:spPr>
          <a:xfrm>
            <a:off x="8612610" y="6257172"/>
            <a:ext cx="2898072" cy="230832"/>
          </a:xfrm>
          <a:prstGeom prst="rect">
            <a:avLst/>
          </a:prstGeom>
          <a:solidFill>
            <a:srgbClr val="BAAF9D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</a:t>
            </a:r>
            <a:endParaRPr sz="9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86" name="Google Shape;186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38950" y="-72184"/>
            <a:ext cx="5094617" cy="264283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"/>
          <p:cNvSpPr txBox="1"/>
          <p:nvPr/>
        </p:nvSpPr>
        <p:spPr>
          <a:xfrm>
            <a:off x="8004289" y="2032168"/>
            <a:ext cx="4046659" cy="230832"/>
          </a:xfrm>
          <a:prstGeom prst="rect">
            <a:avLst/>
          </a:prstGeom>
          <a:solidFill>
            <a:srgbClr val="BAAF9D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8" name="Google Shape;188;p3"/>
          <p:cNvSpPr txBox="1"/>
          <p:nvPr/>
        </p:nvSpPr>
        <p:spPr>
          <a:xfrm>
            <a:off x="3622876" y="6153717"/>
            <a:ext cx="3321615" cy="369332"/>
          </a:xfrm>
          <a:prstGeom prst="rect">
            <a:avLst/>
          </a:prstGeom>
          <a:solidFill>
            <a:srgbClr val="F0D8A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Fill in the gap on your worksheet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/>
          <p:nvPr>
            <p:ph type="title"/>
          </p:nvPr>
        </p:nvSpPr>
        <p:spPr>
          <a:xfrm>
            <a:off x="1104900" y="215153"/>
            <a:ext cx="5806440" cy="1035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The Asante </a:t>
            </a:r>
            <a:endParaRPr/>
          </a:p>
        </p:txBody>
      </p:sp>
      <p:sp>
        <p:nvSpPr>
          <p:cNvPr id="194" name="Google Shape;194;p4"/>
          <p:cNvSpPr txBox="1"/>
          <p:nvPr>
            <p:ph idx="1" type="body"/>
          </p:nvPr>
        </p:nvSpPr>
        <p:spPr>
          <a:xfrm>
            <a:off x="838200" y="1825625"/>
            <a:ext cx="633984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In 1701, the Akan communities joined together under the Asante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The Asante also traded enslaved people with the Portuguese and the Europeans.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The enslaved people were taken to the Americas to work in the plantations. </a:t>
            </a:r>
            <a:endParaRPr/>
          </a:p>
        </p:txBody>
      </p:sp>
      <p:pic>
        <p:nvPicPr>
          <p:cNvPr id="195" name="Google Shape;19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0090" y="676275"/>
            <a:ext cx="3238500" cy="229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4"/>
          <p:cNvSpPr txBox="1"/>
          <p:nvPr/>
        </p:nvSpPr>
        <p:spPr>
          <a:xfrm>
            <a:off x="8869680" y="3211830"/>
            <a:ext cx="248412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 Map of Asante Empire </a:t>
            </a:r>
            <a:endParaRPr/>
          </a:p>
        </p:txBody>
      </p:sp>
      <p:sp>
        <p:nvSpPr>
          <p:cNvPr id="197" name="Google Shape;197;p4"/>
          <p:cNvSpPr txBox="1"/>
          <p:nvPr/>
        </p:nvSpPr>
        <p:spPr>
          <a:xfrm>
            <a:off x="3622876" y="6153717"/>
            <a:ext cx="3321615" cy="369332"/>
          </a:xfrm>
          <a:prstGeom prst="rect">
            <a:avLst/>
          </a:prstGeom>
          <a:solidFill>
            <a:srgbClr val="F0D8A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Fill in the gap on your worksheet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rop">
  <a:themeElements>
    <a:clrScheme name="Crop">
      <a:dk1>
        <a:srgbClr val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2025-02-21T12:52:32Z</dcterms:created>
  <dc:creator>Sujata BANERJEE</dc:creator>
</cp:coreProperties>
</file>