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12192000"/>
  <p:notesSz cx="6858000" cy="9144000"/>
  <p:embeddedFontLst>
    <p:embeddedFont>
      <p:font typeface="Play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i7D2qU4Zs8iuA1TnKhzsfe6s7k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bold.fntdata"/><Relationship Id="rId10" Type="http://schemas.openxmlformats.org/officeDocument/2006/relationships/font" Target="fonts/Play-regular.fntdata"/><Relationship Id="rId12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2" name="Google Shape;18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9" name="Google Shape;18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5" name="Google Shape;19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5" name="Google Shape;20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5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5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3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3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4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1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6" name="Google Shape;96;p21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175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7" name="Google Shape;97;p21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98" name="Google Shape;98;p21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99" name="Google Shape;99;p21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00" name="Google Shape;100;p2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1" name="Google Shape;101;p21"/>
          <p:cNvSpPr txBox="1"/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  <a:defRPr sz="96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1"/>
          <p:cNvSpPr txBox="1"/>
          <p:nvPr>
            <p:ph idx="1" type="subTitle"/>
          </p:nvPr>
        </p:nvSpPr>
        <p:spPr>
          <a:xfrm>
            <a:off x="1069848" y="4389120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80"/>
              <a:buNone/>
              <a:defRPr sz="28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4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None/>
              <a:defRPr sz="20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9592733" y="4289334"/>
            <a:ext cx="1193868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2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09" name="Google Shape;109;p22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4" name="Google Shape;114;p23"/>
          <p:cNvSpPr txBox="1"/>
          <p:nvPr>
            <p:ph type="title"/>
          </p:nvPr>
        </p:nvSpPr>
        <p:spPr>
          <a:xfrm>
            <a:off x="2167128" y="1225296"/>
            <a:ext cx="9281160" cy="3520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Rockwell"/>
              <a:buNone/>
              <a:defRPr b="0" sz="8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>
            <a:off x="2165774" y="5020056"/>
            <a:ext cx="90525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8593667" y="6272784"/>
            <a:ext cx="2644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2182708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8" name="Google Shape;118;p23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119" name="Google Shape;119;p23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20" name="Google Shape;120;p23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23"/>
          <p:cNvSpPr txBox="1"/>
          <p:nvPr>
            <p:ph idx="12" type="sldNum"/>
          </p:nvPr>
        </p:nvSpPr>
        <p:spPr>
          <a:xfrm>
            <a:off x="843702" y="2506133"/>
            <a:ext cx="1188298" cy="720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" type="body"/>
          </p:nvPr>
        </p:nvSpPr>
        <p:spPr>
          <a:xfrm>
            <a:off x="1069848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5" name="Google Shape;125;p24"/>
          <p:cNvSpPr txBox="1"/>
          <p:nvPr>
            <p:ph idx="2" type="body"/>
          </p:nvPr>
        </p:nvSpPr>
        <p:spPr>
          <a:xfrm>
            <a:off x="6364224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6" name="Google Shape;126;p24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4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4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>
            <p:ph idx="1" type="body"/>
          </p:nvPr>
        </p:nvSpPr>
        <p:spPr>
          <a:xfrm>
            <a:off x="1066800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31" name="Google Shape;131;p25"/>
          <p:cNvSpPr txBox="1"/>
          <p:nvPr>
            <p:ph idx="2" type="body"/>
          </p:nvPr>
        </p:nvSpPr>
        <p:spPr>
          <a:xfrm>
            <a:off x="1069848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2" name="Google Shape;132;p25"/>
          <p:cNvSpPr txBox="1"/>
          <p:nvPr>
            <p:ph idx="3" type="body"/>
          </p:nvPr>
        </p:nvSpPr>
        <p:spPr>
          <a:xfrm>
            <a:off x="6364224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33" name="Google Shape;133;p25"/>
          <p:cNvSpPr txBox="1"/>
          <p:nvPr>
            <p:ph idx="4" type="body"/>
          </p:nvPr>
        </p:nvSpPr>
        <p:spPr>
          <a:xfrm>
            <a:off x="6364224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4" name="Google Shape;134;p25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5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5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" name="Google Shape;137;p25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6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6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6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2" name="Google Shape;142;p26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7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7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8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49" name="Google Shape;149;p28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8"/>
          <p:cNvSpPr txBox="1"/>
          <p:nvPr>
            <p:ph idx="1" type="body"/>
          </p:nvPr>
        </p:nvSpPr>
        <p:spPr>
          <a:xfrm>
            <a:off x="838200" y="685800"/>
            <a:ext cx="6711696" cy="5020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365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6pPr>
            <a:lvl7pPr indent="-3365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7pPr>
            <a:lvl8pPr indent="-3365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8pPr>
            <a:lvl9pPr indent="-33655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Char char="▪"/>
              <a:defRPr sz="2000"/>
            </a:lvl9pPr>
          </a:lstStyle>
          <a:p/>
        </p:txBody>
      </p:sp>
      <p:sp>
        <p:nvSpPr>
          <p:cNvPr id="151" name="Google Shape;151;p28"/>
          <p:cNvSpPr txBox="1"/>
          <p:nvPr>
            <p:ph idx="2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52" name="Google Shape;152;p28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8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54" name="Google Shape;154;p28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5" name="Google Shape;155;p2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56" name="Google Shape;156;p2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7" name="Google Shape;157;p28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9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0" name="Google Shape;160;p29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9"/>
          <p:cNvSpPr/>
          <p:nvPr>
            <p:ph idx="2" type="pic"/>
          </p:nvPr>
        </p:nvSpPr>
        <p:spPr>
          <a:xfrm>
            <a:off x="0" y="0"/>
            <a:ext cx="8303740" cy="6858000"/>
          </a:xfrm>
          <a:prstGeom prst="rect">
            <a:avLst/>
          </a:prstGeom>
          <a:solidFill>
            <a:srgbClr val="E1DFDF"/>
          </a:solidFill>
          <a:ln>
            <a:noFill/>
          </a:ln>
        </p:spPr>
      </p:sp>
      <p:sp>
        <p:nvSpPr>
          <p:cNvPr id="162" name="Google Shape;162;p29"/>
          <p:cNvSpPr txBox="1"/>
          <p:nvPr>
            <p:ph idx="1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63" name="Google Shape;163;p29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64" name="Google Shape;164;p29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5" name="Google Shape;165;p2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66" name="Google Shape;166;p2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7" name="Google Shape;167;p29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0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30"/>
          <p:cNvSpPr txBox="1"/>
          <p:nvPr>
            <p:ph idx="1" type="body"/>
          </p:nvPr>
        </p:nvSpPr>
        <p:spPr>
          <a:xfrm rot="5400000">
            <a:off x="4073652" y="-882396"/>
            <a:ext cx="4050792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1" name="Google Shape;171;p30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30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30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1"/>
          <p:cNvSpPr txBox="1"/>
          <p:nvPr>
            <p:ph type="title"/>
          </p:nvPr>
        </p:nvSpPr>
        <p:spPr>
          <a:xfrm rot="5400000">
            <a:off x="7181850" y="2076450"/>
            <a:ext cx="56388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31"/>
          <p:cNvSpPr txBox="1"/>
          <p:nvPr>
            <p:ph idx="1" type="body"/>
          </p:nvPr>
        </p:nvSpPr>
        <p:spPr>
          <a:xfrm rot="5400000">
            <a:off x="2000250" y="-400050"/>
            <a:ext cx="5638800" cy="7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7" name="Google Shape;177;p31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31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31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8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Rockwell"/>
              <a:buNone/>
              <a:defRPr b="0" i="0" sz="5400" u="none" cap="none" strike="noStrike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p20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25755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53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1496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1496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1496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1496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1496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14959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14959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8" name="Google Shape;88;p20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9" name="Google Shape;89;p20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grpSp>
        <p:nvGrpSpPr>
          <p:cNvPr id="90" name="Google Shape;90;p20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1" name="Google Shape;91;p20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1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92" name="Google Shape;92;p2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20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Relationship Id="rId4" Type="http://schemas.openxmlformats.org/officeDocument/2006/relationships/image" Target="../media/image7.jpg"/><Relationship Id="rId5" Type="http://schemas.openxmlformats.org/officeDocument/2006/relationships/image" Target="../media/image10.jpg"/><Relationship Id="rId6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84" name="Google Shape;1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"/>
          <p:cNvSpPr txBox="1"/>
          <p:nvPr>
            <p:ph type="ctrTitle"/>
          </p:nvPr>
        </p:nvSpPr>
        <p:spPr>
          <a:xfrm>
            <a:off x="1524000" y="2468880"/>
            <a:ext cx="9144000" cy="106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ckwell"/>
              <a:buNone/>
            </a:pPr>
            <a:r>
              <a:rPr lang="en-US"/>
              <a:t>WHO BECOMES KING OF ENGLAND? </a:t>
            </a:r>
            <a:endParaRPr/>
          </a:p>
        </p:txBody>
      </p:sp>
      <p:sp>
        <p:nvSpPr>
          <p:cNvPr id="192" name="Google Shape;192;p2"/>
          <p:cNvSpPr txBox="1"/>
          <p:nvPr>
            <p:ph idx="1" type="subTitle"/>
          </p:nvPr>
        </p:nvSpPr>
        <p:spPr>
          <a:xfrm>
            <a:off x="2150364" y="5261479"/>
            <a:ext cx="7891272" cy="106984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70"/>
              <a:buNone/>
            </a:pPr>
            <a:r>
              <a:rPr lang="en-US"/>
              <a:t>To study the events leading to the coronation of the new King of England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"/>
          <p:cNvSpPr txBox="1"/>
          <p:nvPr>
            <p:ph type="title"/>
          </p:nvPr>
        </p:nvSpPr>
        <p:spPr>
          <a:xfrm>
            <a:off x="34500" y="0"/>
            <a:ext cx="7845900" cy="53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860"/>
              <a:buFont typeface="Rockwell"/>
              <a:buNone/>
            </a:pPr>
            <a:r>
              <a:rPr lang="en-US" sz="3359">
                <a:solidFill>
                  <a:schemeClr val="dk1"/>
                </a:solidFill>
              </a:rPr>
              <a:t>THE CONTENDERS FOR THE THRONE</a:t>
            </a:r>
            <a:endParaRPr sz="3359"/>
          </a:p>
        </p:txBody>
      </p:sp>
      <p:sp>
        <p:nvSpPr>
          <p:cNvPr id="198" name="Google Shape;198;p3"/>
          <p:cNvSpPr txBox="1"/>
          <p:nvPr>
            <p:ph idx="1" type="body"/>
          </p:nvPr>
        </p:nvSpPr>
        <p:spPr>
          <a:xfrm>
            <a:off x="4560075" y="627745"/>
            <a:ext cx="3211200" cy="1412700"/>
          </a:xfrm>
          <a:prstGeom prst="rect">
            <a:avLst/>
          </a:prstGeom>
          <a:solidFill>
            <a:srgbClr val="FAD8CB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-165417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95000"/>
              <a:buChar char="▪"/>
            </a:pPr>
            <a:r>
              <a:rPr lang="en-US" sz="6000"/>
              <a:t>Harold Godwinson</a:t>
            </a:r>
            <a:endParaRPr sz="6000"/>
          </a:p>
          <a:p>
            <a:pPr indent="-165417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95000"/>
              <a:buChar char="▪"/>
            </a:pPr>
            <a:r>
              <a:rPr lang="en-US" sz="6000"/>
              <a:t>Harald Hardrada</a:t>
            </a:r>
            <a:endParaRPr sz="6000"/>
          </a:p>
          <a:p>
            <a:pPr indent="-165417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95000"/>
              <a:buChar char="▪"/>
            </a:pPr>
            <a:r>
              <a:rPr lang="en-US" sz="6000"/>
              <a:t>Duke William of Normandy</a:t>
            </a:r>
            <a:endParaRPr sz="6000"/>
          </a:p>
          <a:p>
            <a:pPr indent="-165417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95000"/>
              <a:buChar char="▪"/>
            </a:pPr>
            <a:r>
              <a:rPr lang="en-US" sz="6000"/>
              <a:t>Edgar Aetheling </a:t>
            </a:r>
            <a:endParaRPr sz="6000"/>
          </a:p>
          <a:p>
            <a:pPr indent="-74928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85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85000"/>
              <a:buNone/>
            </a:pPr>
            <a:r>
              <a:t/>
            </a:r>
            <a:endParaRPr/>
          </a:p>
          <a:p>
            <a:pPr indent="-74928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85000"/>
              <a:buNone/>
            </a:pPr>
            <a:r>
              <a:t/>
            </a:r>
            <a:endParaRPr/>
          </a:p>
          <a:p>
            <a:pPr indent="-74928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85000"/>
              <a:buNone/>
            </a:pPr>
            <a:r>
              <a:t/>
            </a:r>
            <a:endParaRPr/>
          </a:p>
        </p:txBody>
      </p:sp>
      <p:pic>
        <p:nvPicPr>
          <p:cNvPr id="199" name="Google Shape;19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35595" y="3097924"/>
            <a:ext cx="4953876" cy="3715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0448" y="-147145"/>
            <a:ext cx="42291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80448" y="3059824"/>
            <a:ext cx="4229100" cy="392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5130" y="1466850"/>
            <a:ext cx="4284935" cy="392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5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n-US"/>
              <a:t>THE THREAT TO THE NEW KING</a:t>
            </a:r>
            <a:endParaRPr/>
          </a:p>
        </p:txBody>
      </p:sp>
      <p:sp>
        <p:nvSpPr>
          <p:cNvPr id="208" name="Google Shape;208;p5"/>
          <p:cNvSpPr txBox="1"/>
          <p:nvPr>
            <p:ph idx="1" type="body"/>
          </p:nvPr>
        </p:nvSpPr>
        <p:spPr>
          <a:xfrm>
            <a:off x="1069848" y="2121408"/>
            <a:ext cx="4752883" cy="3543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880" lvl="0" marL="18288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Harold Godwinson or Harold II was crowned King </a:t>
            </a:r>
            <a:endParaRPr/>
          </a:p>
          <a:p>
            <a:pPr indent="-182880" lvl="0" marL="182880" rtl="0" algn="just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Harold knew that there were threats to his rule.</a:t>
            </a:r>
            <a:endParaRPr/>
          </a:p>
          <a:p>
            <a:pPr indent="-182880" lvl="0" marL="182880" rtl="0" algn="just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b="1" lang="en-US"/>
              <a:t>Duke William of Normandy </a:t>
            </a:r>
            <a:r>
              <a:rPr lang="en-US"/>
              <a:t>was preparing to attack and claim the throne</a:t>
            </a:r>
            <a:endParaRPr/>
          </a:p>
          <a:p>
            <a:pPr indent="-182880" lvl="0" marL="182880" rtl="0" algn="just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While, Harold’s brother </a:t>
            </a:r>
            <a:r>
              <a:rPr b="1" lang="en-US"/>
              <a:t>Tostig</a:t>
            </a:r>
            <a:r>
              <a:rPr lang="en-US"/>
              <a:t> formed an alliance with </a:t>
            </a:r>
            <a:r>
              <a:rPr b="1" lang="en-US"/>
              <a:t>Harald Hardrada</a:t>
            </a:r>
            <a:r>
              <a:rPr lang="en-US"/>
              <a:t>, the Viking King. </a:t>
            </a:r>
            <a:endParaRPr/>
          </a:p>
        </p:txBody>
      </p:sp>
      <p:pic>
        <p:nvPicPr>
          <p:cNvPr descr="gold and blue crown" id="209" name="Google Shape;20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68004" y="1965435"/>
            <a:ext cx="3886200" cy="259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ood Type">
  <a:themeElements>
    <a:clrScheme name="Wood Type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2025-01-24T09:30:05Z</dcterms:created>
  <dc:creator>Sujata BANERJEE</dc:creator>
</cp:coreProperties>
</file>