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</p:sldIdLst>
  <p:sldSz cy="6858000" cx="12192000"/>
  <p:notesSz cx="6858000" cy="9144000"/>
  <p:embeddedFontLst>
    <p:embeddedFont>
      <p:font typeface="Play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gxWbPw7mcPKzqKTnOAcJMJQ4Ab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791EB52-CA40-4E6D-87C5-FFF6A44137F6}">
  <a:tblStyle styleId="{9791EB52-CA40-4E6D-87C5-FFF6A44137F6}" styleName="Table_0">
    <a:wholeTbl>
      <a:tcTxStyle b="off" i="off">
        <a:font>
          <a:latin typeface="Rockwell"/>
          <a:ea typeface="Rockwell"/>
          <a:cs typeface="Rockwel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7E8E7"/>
          </a:solidFill>
        </a:fill>
      </a:tcStyle>
    </a:wholeTbl>
    <a:band1H>
      <a:tcTxStyle/>
      <a:tcStyle>
        <a:fill>
          <a:solidFill>
            <a:srgbClr val="EFCECA"/>
          </a:solidFill>
        </a:fill>
      </a:tcStyle>
    </a:band1H>
    <a:band2H>
      <a:tcTxStyle/>
    </a:band2H>
    <a:band1V>
      <a:tcTxStyle/>
      <a:tcStyle>
        <a:fill>
          <a:solidFill>
            <a:srgbClr val="EFCECA"/>
          </a:solidFill>
        </a:fill>
      </a:tcStyle>
    </a:band1V>
    <a:band2V>
      <a:tcTxStyle/>
    </a:band2V>
    <a:lastCol>
      <a:tcTxStyle b="on" i="off">
        <a:font>
          <a:latin typeface="Rockwell"/>
          <a:ea typeface="Rockwell"/>
          <a:cs typeface="Rockwel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Rockwell"/>
          <a:ea typeface="Rockwell"/>
          <a:cs typeface="Rockwel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Rockwell"/>
          <a:ea typeface="Rockwell"/>
          <a:cs typeface="Rockwel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Rockwell"/>
          <a:ea typeface="Rockwell"/>
          <a:cs typeface="Rockwel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Give a short introduction on the Balkans, familiarize the map. https://commons.wikimedia.org/wiki/File:Balkans_ethnic_map_(1992).jpg</a:t>
            </a:r>
            <a:endParaRPr/>
          </a:p>
        </p:txBody>
      </p:sp>
      <p:sp>
        <p:nvSpPr>
          <p:cNvPr id="190" name="Google Shape;19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Ask your students to keep filling out the columns – Why did it happen? What happened, and what was the impact? </a:t>
            </a:r>
            <a:endParaRPr/>
          </a:p>
        </p:txBody>
      </p:sp>
      <p:sp>
        <p:nvSpPr>
          <p:cNvPr id="199" name="Google Shape;19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3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6" name="Google Shape;96;p19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7" name="Google Shape;97;p19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8" name="Google Shape;98;p1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9" name="Google Shape;99;p19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00" name="Google Shape;100;p1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19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9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8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103" name="Google Shape;103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9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9" name="Google Shape;109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4" name="Google Shape;114;p21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21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1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8" name="Google Shape;118;p21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119" name="Google Shape;119;p21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0" name="Google Shape;120;p2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21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5" name="Google Shape;125;p22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 sz="1800"/>
            </a:lvl9pPr>
          </a:lstStyle>
          <a:p/>
        </p:txBody>
      </p:sp>
      <p:sp>
        <p:nvSpPr>
          <p:cNvPr id="126" name="Google Shape;126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1" name="Google Shape;131;p23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2" name="Google Shape;132;p23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133" name="Google Shape;133;p23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134" name="Google Shape;134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3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2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2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9" name="Google Shape;149;p26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6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365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6pPr>
            <a:lvl7pPr indent="-3365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7pPr>
            <a:lvl8pPr indent="-3365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  <a:defRPr sz="2000"/>
            </a:lvl8pPr>
            <a:lvl9pPr indent="-33655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Char char="▪"/>
              <a:defRPr sz="2000"/>
            </a:lvl9pPr>
          </a:lstStyle>
          <a:p/>
        </p:txBody>
      </p:sp>
      <p:sp>
        <p:nvSpPr>
          <p:cNvPr id="151" name="Google Shape;151;p26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52" name="Google Shape;152;p2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4" name="Google Shape;154;p26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5" name="Google Shape;155;p2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6" name="Google Shape;156;p26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2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0" name="Google Shape;160;p27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7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162" name="Google Shape;162;p27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163" name="Google Shape;163;p2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4" name="Google Shape;164;p27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5" name="Google Shape;165;p2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6" name="Google Shape;166;p27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2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8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1" name="Google Shape;171;p2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9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77" name="Google Shape;177;p2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6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90" name="Google Shape;90;p18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1" name="Google Shape;91;p1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2" name="Google Shape;92;p1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hyperlink" Target="https://commons.wikimedia.org/wiki/File:Balkans_ethnic_map_(1992).jpg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84" name="Google Shape;1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/>
          </a:p>
        </p:txBody>
      </p:sp>
      <p:sp>
        <p:nvSpPr>
          <p:cNvPr id="186" name="Google Shape;186;p1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598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/>
          <p:cNvSpPr txBox="1"/>
          <p:nvPr>
            <p:ph type="ctrTitle"/>
          </p:nvPr>
        </p:nvSpPr>
        <p:spPr>
          <a:xfrm>
            <a:off x="1069624" y="955645"/>
            <a:ext cx="6193461" cy="4217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ckwell"/>
              <a:buNone/>
            </a:pPr>
            <a:r>
              <a:rPr lang="en-US"/>
              <a:t>THE BALKAN &amp; THE BOSNIAN CRISIS</a:t>
            </a:r>
            <a:endParaRPr/>
          </a:p>
        </p:txBody>
      </p:sp>
      <p:sp>
        <p:nvSpPr>
          <p:cNvPr id="193" name="Google Shape;193;p2"/>
          <p:cNvSpPr txBox="1"/>
          <p:nvPr>
            <p:ph idx="1" type="subTitle"/>
          </p:nvPr>
        </p:nvSpPr>
        <p:spPr>
          <a:xfrm>
            <a:off x="2303938" y="5514068"/>
            <a:ext cx="6120293" cy="9776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rPr lang="en-US"/>
              <a:t>To study the main events of the Balkan &amp; the Bosnian crisis leading to the First World War </a:t>
            </a:r>
            <a:endParaRPr/>
          </a:p>
        </p:txBody>
      </p:sp>
      <p:pic>
        <p:nvPicPr>
          <p:cNvPr id="194" name="Google Shape;19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4848" y="134767"/>
            <a:ext cx="5447152" cy="4841913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"/>
          <p:cNvSpPr txBox="1"/>
          <p:nvPr/>
        </p:nvSpPr>
        <p:spPr>
          <a:xfrm>
            <a:off x="8424231" y="4520871"/>
            <a:ext cx="3470314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: Map of the Balkans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/>
              <a:t>DRAW AND FILL OUT THE TABLE AS WE MOVE FORWARD</a:t>
            </a:r>
            <a:endParaRPr/>
          </a:p>
        </p:txBody>
      </p:sp>
      <p:graphicFrame>
        <p:nvGraphicFramePr>
          <p:cNvPr id="202" name="Google Shape;202;p3"/>
          <p:cNvGraphicFramePr/>
          <p:nvPr/>
        </p:nvGraphicFramePr>
        <p:xfrm>
          <a:off x="1234440" y="20161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{9791EB52-CA40-4E6D-87C5-FFF6A44137F6}</a:tableStyleId>
              </a:tblPr>
              <a:tblGrid>
                <a:gridCol w="1448425"/>
                <a:gridCol w="3301850"/>
                <a:gridCol w="5070150"/>
              </a:tblGrid>
              <a:tr h="1009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Rockwell"/>
                        <a:buNone/>
                      </a:pPr>
                      <a:r>
                        <a:rPr lang="en-US" sz="1800"/>
                        <a:t>Balkan Crisis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Rockwell"/>
                        <a:buNone/>
                      </a:pPr>
                      <a:r>
                        <a:rPr lang="en-US" sz="1800"/>
                        <a:t>Bosnian crisis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noFill/>
                  </a:tcPr>
                </a:tc>
              </a:tr>
              <a:tr h="1009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What? </a:t>
                      </a:r>
                      <a:endParaRPr/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noFill/>
                  </a:tcPr>
                </a:tc>
              </a:tr>
              <a:tr h="1009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Why? </a:t>
                      </a:r>
                      <a:endParaRPr/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noFill/>
                  </a:tcPr>
                </a:tc>
              </a:tr>
              <a:tr h="1009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Impact </a:t>
                      </a:r>
                      <a:endParaRPr/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2025-01-31T14:19:31Z</dcterms:created>
  <dc:creator>Sujata BANERJEE</dc:creator>
</cp:coreProperties>
</file>