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  <p:embeddedFont>
      <p:font typeface="Gill Sans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iK5xODrUYC0dypmvqUwLN0CB+V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3" Type="http://schemas.openxmlformats.org/officeDocument/2006/relationships/font" Target="fonts/GillSans-bold.fntdata"/><Relationship Id="rId12" Type="http://schemas.openxmlformats.org/officeDocument/2006/relationships/font" Target="fonts/GillSans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lesson length is approximately 55 minutes. The lesson is part of a scheme of work on African Kingdoms. The learning objective of the lesson aims to provide pupils with substantial knowledge about the socio-economic conditions that prevailed in the Asante during the18th to the 20</a:t>
            </a:r>
            <a:r>
              <a:rPr baseline="30000" lang="en-US"/>
              <a:t>th</a:t>
            </a:r>
            <a:r>
              <a:rPr lang="en-US"/>
              <a:t> century. The lesson could be taught as an independent lesson while covering ancient kingdoms or topics related to Africa. The lesson is suitable for Year 7 and Year 8 while by additing more challenges the lesson can be used for Year 9 as well. </a:t>
            </a:r>
            <a:endParaRPr/>
          </a:p>
        </p:txBody>
      </p:sp>
      <p:sp>
        <p:nvSpPr>
          <p:cNvPr id="186" name="Google Shape;18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/>
          <p:nvPr>
            <p:ph type="ctrTitle"/>
          </p:nvPr>
        </p:nvSpPr>
        <p:spPr>
          <a:xfrm>
            <a:off x="2417779" y="802298"/>
            <a:ext cx="8637073" cy="254143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Gill Sans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1"/>
          <p:cNvSpPr txBox="1"/>
          <p:nvPr>
            <p:ph idx="1" type="subTitle"/>
          </p:nvPr>
        </p:nvSpPr>
        <p:spPr>
          <a:xfrm>
            <a:off x="2417780" y="3531204"/>
            <a:ext cx="8637072" cy="9776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0" sz="1800" cap="none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1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1"/>
          <p:cNvSpPr txBox="1"/>
          <p:nvPr>
            <p:ph idx="11" type="ftr"/>
          </p:nvPr>
        </p:nvSpPr>
        <p:spPr>
          <a:xfrm>
            <a:off x="2416500" y="329307"/>
            <a:ext cx="49739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1"/>
          <p:cNvSpPr txBox="1"/>
          <p:nvPr>
            <p:ph idx="12" type="sldNum"/>
          </p:nvPr>
        </p:nvSpPr>
        <p:spPr>
          <a:xfrm>
            <a:off x="1437664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0" name="Google Shape;100;p21"/>
          <p:cNvCxnSpPr/>
          <p:nvPr/>
        </p:nvCxnSpPr>
        <p:spPr>
          <a:xfrm>
            <a:off x="2417780" y="3528542"/>
            <a:ext cx="863707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2"/>
          <p:cNvSpPr txBox="1"/>
          <p:nvPr>
            <p:ph idx="1" type="body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2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2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7" name="Google Shape;107;p22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 txBox="1"/>
          <p:nvPr>
            <p:ph type="title"/>
          </p:nvPr>
        </p:nvSpPr>
        <p:spPr>
          <a:xfrm>
            <a:off x="1454239" y="1756130"/>
            <a:ext cx="8643154" cy="1887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3"/>
          <p:cNvSpPr txBox="1"/>
          <p:nvPr>
            <p:ph idx="1" type="body"/>
          </p:nvPr>
        </p:nvSpPr>
        <p:spPr>
          <a:xfrm>
            <a:off x="1454239" y="3806195"/>
            <a:ext cx="8630446" cy="10129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1" name="Google Shape;111;p23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3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3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14" name="Google Shape;114;p23"/>
          <p:cNvCxnSpPr/>
          <p:nvPr/>
        </p:nvCxnSpPr>
        <p:spPr>
          <a:xfrm>
            <a:off x="1454239" y="3804985"/>
            <a:ext cx="8630446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4"/>
          <p:cNvSpPr txBox="1"/>
          <p:nvPr>
            <p:ph type="title"/>
          </p:nvPr>
        </p:nvSpPr>
        <p:spPr>
          <a:xfrm>
            <a:off x="1449217" y="804889"/>
            <a:ext cx="9605635" cy="1059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4"/>
          <p:cNvSpPr txBox="1"/>
          <p:nvPr>
            <p:ph idx="1" type="body"/>
          </p:nvPr>
        </p:nvSpPr>
        <p:spPr>
          <a:xfrm>
            <a:off x="1447331" y="2010878"/>
            <a:ext cx="4645152" cy="3448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4"/>
          <p:cNvSpPr txBox="1"/>
          <p:nvPr>
            <p:ph idx="2" type="body"/>
          </p:nvPr>
        </p:nvSpPr>
        <p:spPr>
          <a:xfrm>
            <a:off x="6413771" y="2017343"/>
            <a:ext cx="4645152" cy="344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24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4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22" name="Google Shape;122;p24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type="title"/>
          </p:nvPr>
        </p:nvSpPr>
        <p:spPr>
          <a:xfrm>
            <a:off x="1447191" y="804163"/>
            <a:ext cx="9607661" cy="1056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5"/>
          <p:cNvSpPr txBox="1"/>
          <p:nvPr>
            <p:ph idx="1" type="body"/>
          </p:nvPr>
        </p:nvSpPr>
        <p:spPr>
          <a:xfrm>
            <a:off x="1447191" y="2019549"/>
            <a:ext cx="4645152" cy="8019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6" name="Google Shape;126;p25"/>
          <p:cNvSpPr txBox="1"/>
          <p:nvPr>
            <p:ph idx="2" type="body"/>
          </p:nvPr>
        </p:nvSpPr>
        <p:spPr>
          <a:xfrm>
            <a:off x="1447191" y="2824269"/>
            <a:ext cx="4645152" cy="2644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25"/>
          <p:cNvSpPr txBox="1"/>
          <p:nvPr>
            <p:ph idx="3" type="body"/>
          </p:nvPr>
        </p:nvSpPr>
        <p:spPr>
          <a:xfrm>
            <a:off x="6412362" y="2023003"/>
            <a:ext cx="4645152" cy="802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8" name="Google Shape;128;p25"/>
          <p:cNvSpPr txBox="1"/>
          <p:nvPr>
            <p:ph idx="4" type="body"/>
          </p:nvPr>
        </p:nvSpPr>
        <p:spPr>
          <a:xfrm>
            <a:off x="6412362" y="2821491"/>
            <a:ext cx="4645152" cy="26373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25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5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5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2" name="Google Shape;132;p25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6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6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6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6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8" name="Google Shape;138;p26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7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7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>
            <p:ph type="title"/>
          </p:nvPr>
        </p:nvSpPr>
        <p:spPr>
          <a:xfrm>
            <a:off x="1444671" y="798973"/>
            <a:ext cx="3273099" cy="22471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8"/>
          <p:cNvSpPr txBox="1"/>
          <p:nvPr>
            <p:ph idx="1" type="body"/>
          </p:nvPr>
        </p:nvSpPr>
        <p:spPr>
          <a:xfrm>
            <a:off x="5043714" y="798974"/>
            <a:ext cx="6012470" cy="46588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28"/>
          <p:cNvSpPr txBox="1"/>
          <p:nvPr>
            <p:ph idx="2" type="body"/>
          </p:nvPr>
        </p:nvSpPr>
        <p:spPr>
          <a:xfrm>
            <a:off x="1444671" y="3205491"/>
            <a:ext cx="3275013" cy="22481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47" name="Google Shape;147;p28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8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8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0" name="Google Shape;150;p28"/>
          <p:cNvCxnSpPr/>
          <p:nvPr/>
        </p:nvCxnSpPr>
        <p:spPr>
          <a:xfrm>
            <a:off x="1448280" y="3205491"/>
            <a:ext cx="3269490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29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53" name="Google Shape;153;p29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  <a:lin ang="5400000" scaled="0"/>
            </a:gradFill>
            <a:ln>
              <a:noFill/>
            </a:ln>
            <a:effectLst>
              <a:outerShdw blurRad="127000" sx="98000" rotWithShape="0" algn="tl" dir="4740000" dist="228600" sy="98000">
                <a:srgbClr val="000000">
                  <a:alpha val="3372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29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cap="flat" cmpd="sng" w="50800">
              <a:solidFill>
                <a:srgbClr val="19191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" name="Google Shape;155;p29"/>
          <p:cNvSpPr txBox="1"/>
          <p:nvPr>
            <p:ph type="title"/>
          </p:nvPr>
        </p:nvSpPr>
        <p:spPr>
          <a:xfrm>
            <a:off x="1451206" y="1129513"/>
            <a:ext cx="5532328" cy="18305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9"/>
          <p:cNvSpPr/>
          <p:nvPr>
            <p:ph idx="2" type="pic"/>
          </p:nvPr>
        </p:nvSpPr>
        <p:spPr>
          <a:xfrm>
            <a:off x="8124389" y="1122542"/>
            <a:ext cx="2791171" cy="386632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57" name="Google Shape;157;p29"/>
          <p:cNvSpPr txBox="1"/>
          <p:nvPr>
            <p:ph idx="1" type="body"/>
          </p:nvPr>
        </p:nvSpPr>
        <p:spPr>
          <a:xfrm>
            <a:off x="1450329" y="3145992"/>
            <a:ext cx="5524404" cy="2003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58" name="Google Shape;158;p29"/>
          <p:cNvSpPr txBox="1"/>
          <p:nvPr>
            <p:ph idx="10" type="dt"/>
          </p:nvPr>
        </p:nvSpPr>
        <p:spPr>
          <a:xfrm>
            <a:off x="1447382" y="5469856"/>
            <a:ext cx="5527351" cy="320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9"/>
          <p:cNvSpPr txBox="1"/>
          <p:nvPr>
            <p:ph idx="11" type="ftr"/>
          </p:nvPr>
        </p:nvSpPr>
        <p:spPr>
          <a:xfrm>
            <a:off x="1447382" y="318640"/>
            <a:ext cx="5541004" cy="320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9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1" name="Google Shape;161;p29"/>
          <p:cNvCxnSpPr/>
          <p:nvPr/>
        </p:nvCxnSpPr>
        <p:spPr>
          <a:xfrm>
            <a:off x="1447382" y="3143605"/>
            <a:ext cx="5527351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30"/>
          <p:cNvSpPr txBox="1"/>
          <p:nvPr>
            <p:ph idx="1" type="body"/>
          </p:nvPr>
        </p:nvSpPr>
        <p:spPr>
          <a:xfrm rot="5400000">
            <a:off x="4527910" y="-1060599"/>
            <a:ext cx="3450613" cy="9603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65" name="Google Shape;165;p30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30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30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8" name="Google Shape;168;p30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 txBox="1"/>
          <p:nvPr>
            <p:ph type="title"/>
          </p:nvPr>
        </p:nvSpPr>
        <p:spPr>
          <a:xfrm rot="5400000">
            <a:off x="7917038" y="2321047"/>
            <a:ext cx="4659889" cy="1615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31"/>
          <p:cNvSpPr txBox="1"/>
          <p:nvPr>
            <p:ph idx="1" type="body"/>
          </p:nvPr>
        </p:nvSpPr>
        <p:spPr>
          <a:xfrm rot="5400000">
            <a:off x="3029143" y="-785498"/>
            <a:ext cx="4659889" cy="7828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72" name="Google Shape;172;p31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1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31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5" name="Google Shape;175;p31"/>
          <p:cNvCxnSpPr/>
          <p:nvPr/>
        </p:nvCxnSpPr>
        <p:spPr>
          <a:xfrm>
            <a:off x="9439111" y="798973"/>
            <a:ext cx="0" cy="4659889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8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BE9E6"/>
            </a:gs>
            <a:gs pos="100000">
              <a:srgbClr val="C9C5C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87" name="Google Shape;87;p20"/>
          <p:cNvPicPr preferRelativeResize="0"/>
          <p:nvPr/>
        </p:nvPicPr>
        <p:blipFill rotWithShape="1">
          <a:blip r:embed="rId1">
            <a:alphaModFix/>
          </a:blip>
          <a:srcRect b="-1538" l="0" r="0" t="1538"/>
          <a:stretch/>
        </p:blipFill>
        <p:spPr>
          <a:xfrm>
            <a:off x="0" y="6126480"/>
            <a:ext cx="12192000" cy="7429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0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9" name="Google Shape;89;p20"/>
          <p:cNvSpPr txBox="1"/>
          <p:nvPr>
            <p:ph idx="1" type="body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429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302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175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0" name="Google Shape;90;p20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1" name="Google Shape;91;p20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2" name="Google Shape;92;p20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3" name="Google Shape;93;p20"/>
          <p:cNvCxnSpPr/>
          <p:nvPr/>
        </p:nvCxnSpPr>
        <p:spPr>
          <a:xfrm>
            <a:off x="0" y="6128413"/>
            <a:ext cx="12192000" cy="0"/>
          </a:xfrm>
          <a:prstGeom prst="straightConnector1">
            <a:avLst/>
          </a:prstGeom>
          <a:noFill/>
          <a:ln cap="flat" cmpd="sng" w="12700">
            <a:solidFill>
              <a:srgbClr val="000001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hyperlink" Target="https://commons.wikimedia.org/w/index.php?search=Asante+kingdom&amp;title=Special:MediaSearch&amp;type=image" TargetMode="External"/><Relationship Id="rId5" Type="http://schemas.openxmlformats.org/officeDocument/2006/relationships/image" Target="../media/image4.jpg"/><Relationship Id="rId6" Type="http://schemas.openxmlformats.org/officeDocument/2006/relationships/hyperlink" Target="https://www.flickr.com/photos/noramorgan/6639776507" TargetMode="External"/><Relationship Id="rId7" Type="http://schemas.openxmlformats.org/officeDocument/2006/relationships/hyperlink" Target="https://creativecommons.org/licenses/by/3.0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hyperlink" Target="https://commons.wikimedia.org/wiki/File:Stool-Asante_(British_Museum)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0" name="Google Shape;18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2" name="Google Shape;182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"/>
          <p:cNvSpPr txBox="1"/>
          <p:nvPr>
            <p:ph type="ctrTitle"/>
          </p:nvPr>
        </p:nvSpPr>
        <p:spPr>
          <a:xfrm>
            <a:off x="2417779" y="802298"/>
            <a:ext cx="8637073" cy="254143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Gill Sans"/>
              <a:buNone/>
            </a:pPr>
            <a:r>
              <a:rPr lang="en-US"/>
              <a:t>AFRICAN KINGDOMS </a:t>
            </a:r>
            <a:br>
              <a:rPr lang="en-US"/>
            </a:br>
            <a:r>
              <a:rPr lang="en-US"/>
              <a:t>ASANTE (C.1695 – 19TH CENTURY)</a:t>
            </a:r>
            <a:endParaRPr/>
          </a:p>
        </p:txBody>
      </p:sp>
      <p:sp>
        <p:nvSpPr>
          <p:cNvPr id="189" name="Google Shape;189;p2"/>
          <p:cNvSpPr txBox="1"/>
          <p:nvPr>
            <p:ph idx="1" type="subTitle"/>
          </p:nvPr>
        </p:nvSpPr>
        <p:spPr>
          <a:xfrm>
            <a:off x="2417780" y="3531204"/>
            <a:ext cx="8637072" cy="9776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WHY WAS THE ASANTE KINGDOM KNOWN AS THE KINGDOM OF GOLD?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"/>
          <p:cNvSpPr txBox="1"/>
          <p:nvPr>
            <p:ph type="title"/>
          </p:nvPr>
        </p:nvSpPr>
        <p:spPr>
          <a:xfrm>
            <a:off x="1034046" y="607790"/>
            <a:ext cx="5159490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/>
              <a:t>THE KINGDOM OF GOLD </a:t>
            </a:r>
            <a:endParaRPr/>
          </a:p>
        </p:txBody>
      </p:sp>
      <p:sp>
        <p:nvSpPr>
          <p:cNvPr id="195" name="Google Shape;195;p6"/>
          <p:cNvSpPr txBox="1"/>
          <p:nvPr>
            <p:ph idx="1" type="body"/>
          </p:nvPr>
        </p:nvSpPr>
        <p:spPr>
          <a:xfrm>
            <a:off x="231648" y="1928019"/>
            <a:ext cx="6766560" cy="20878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The Asante Kingdom was one of the richest kingdoms that existed in West Africa.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It was located in what today is Ghana </a:t>
            </a:r>
            <a:endParaRPr/>
          </a:p>
        </p:txBody>
      </p:sp>
      <p:pic>
        <p:nvPicPr>
          <p:cNvPr id="196" name="Google Shape;19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54200" y="3617843"/>
            <a:ext cx="78994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6"/>
          <p:cNvSpPr txBox="1"/>
          <p:nvPr/>
        </p:nvSpPr>
        <p:spPr>
          <a:xfrm>
            <a:off x="3974592" y="6293987"/>
            <a:ext cx="2610678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: Asante Gold </a:t>
            </a:r>
            <a:endParaRPr/>
          </a:p>
        </p:txBody>
      </p:sp>
      <p:pic>
        <p:nvPicPr>
          <p:cNvPr id="198" name="Google Shape;198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6848" y="463296"/>
            <a:ext cx="4645152" cy="3181158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6"/>
          <p:cNvSpPr txBox="1"/>
          <p:nvPr/>
        </p:nvSpPr>
        <p:spPr>
          <a:xfrm>
            <a:off x="9400032" y="3644453"/>
            <a:ext cx="2791968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</a:t>
            </a:r>
            <a:endParaRPr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0" name="Google Shape;200;p6"/>
          <p:cNvSpPr txBox="1"/>
          <p:nvPr/>
        </p:nvSpPr>
        <p:spPr>
          <a:xfrm>
            <a:off x="89452" y="3829119"/>
            <a:ext cx="1421296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Why was Asante known as the Kingdom of Gold?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Share your thoughts </a:t>
            </a:r>
            <a:endParaRPr/>
          </a:p>
        </p:txBody>
      </p:sp>
      <p:sp>
        <p:nvSpPr>
          <p:cNvPr id="201" name="Google Shape;201;p6"/>
          <p:cNvSpPr/>
          <p:nvPr/>
        </p:nvSpPr>
        <p:spPr>
          <a:xfrm>
            <a:off x="1277178" y="5053055"/>
            <a:ext cx="467139" cy="36377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5875">
            <a:solidFill>
              <a:srgbClr val="4D0C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/>
              <a:t>THE LEGEND OF THE GOLDEN STOOL </a:t>
            </a:r>
            <a:endParaRPr/>
          </a:p>
        </p:txBody>
      </p:sp>
      <p:sp>
        <p:nvSpPr>
          <p:cNvPr id="207" name="Google Shape;207;p7"/>
          <p:cNvSpPr txBox="1"/>
          <p:nvPr>
            <p:ph idx="1" type="body"/>
          </p:nvPr>
        </p:nvSpPr>
        <p:spPr>
          <a:xfrm>
            <a:off x="559537" y="2056849"/>
            <a:ext cx="6507185" cy="25046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The Golden Stool was the Throne or the seat of the ruler called the Asantehene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The Golden Stool was a symbol of power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The legend tells the story of the stool descending from the sky onto the lap of Osei Tutu, who was the first Asante King </a:t>
            </a:r>
            <a:endParaRPr/>
          </a:p>
        </p:txBody>
      </p:sp>
      <p:pic>
        <p:nvPicPr>
          <p:cNvPr id="208" name="Google Shape;20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7989" y="3309180"/>
            <a:ext cx="4774011" cy="3269974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7"/>
          <p:cNvSpPr txBox="1"/>
          <p:nvPr/>
        </p:nvSpPr>
        <p:spPr>
          <a:xfrm>
            <a:off x="7898295" y="6201730"/>
            <a:ext cx="4293705" cy="646331"/>
          </a:xfrm>
          <a:prstGeom prst="rect">
            <a:avLst/>
          </a:prstGeom>
          <a:solidFill>
            <a:srgbClr val="C8BDD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Wikimedia:</a:t>
            </a: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A Stool from Asante present in the British Museum </a:t>
            </a:r>
            <a:endParaRPr/>
          </a:p>
        </p:txBody>
      </p:sp>
      <p:sp>
        <p:nvSpPr>
          <p:cNvPr id="210" name="Google Shape;210;p7"/>
          <p:cNvSpPr txBox="1"/>
          <p:nvPr/>
        </p:nvSpPr>
        <p:spPr>
          <a:xfrm>
            <a:off x="834887" y="4780722"/>
            <a:ext cx="4830417" cy="92333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was the legend of the Golden Stool?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Write down a short summary of the above.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allery">
  <a:themeElements>
    <a:clrScheme name="Gallery">
      <a:dk1>
        <a:srgbClr val="000000"/>
      </a:dk1>
      <a:lt1>
        <a:srgbClr val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2025-02-19T12:04:53Z</dcterms:created>
  <dc:creator>Sujata BANERJEE</dc:creator>
</cp:coreProperties>
</file>