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Play"/>
      <p:regular r:id="rId10"/>
      <p:bold r:id="rId11"/>
    </p:embeddedFont>
    <p:embeddedFont>
      <p:font typeface="Gill Sans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iTzCHyLsEhhXhtB6+cxbl791fl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3" Type="http://schemas.openxmlformats.org/officeDocument/2006/relationships/font" Target="fonts/GillSans-bold.fntdata"/><Relationship Id="rId12" Type="http://schemas.openxmlformats.org/officeDocument/2006/relationships/font" Target="fonts/GillSans-regular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4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4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4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4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4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/>
          <p:nvPr>
            <p:ph type="ctrTitle"/>
          </p:nvPr>
        </p:nvSpPr>
        <p:spPr>
          <a:xfrm>
            <a:off x="2417779" y="802298"/>
            <a:ext cx="8637073" cy="254143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Gill Sans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8"/>
          <p:cNvSpPr txBox="1"/>
          <p:nvPr>
            <p:ph idx="1" type="subTitle"/>
          </p:nvPr>
        </p:nvSpPr>
        <p:spPr>
          <a:xfrm>
            <a:off x="2417780" y="3531204"/>
            <a:ext cx="8637072" cy="9776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0" sz="1800" cap="none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28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8"/>
          <p:cNvSpPr txBox="1"/>
          <p:nvPr>
            <p:ph idx="11" type="ftr"/>
          </p:nvPr>
        </p:nvSpPr>
        <p:spPr>
          <a:xfrm>
            <a:off x="2416500" y="329307"/>
            <a:ext cx="49739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8"/>
          <p:cNvSpPr txBox="1"/>
          <p:nvPr>
            <p:ph idx="12" type="sldNum"/>
          </p:nvPr>
        </p:nvSpPr>
        <p:spPr>
          <a:xfrm>
            <a:off x="1437664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0" name="Google Shape;100;p28"/>
          <p:cNvCxnSpPr/>
          <p:nvPr/>
        </p:nvCxnSpPr>
        <p:spPr>
          <a:xfrm>
            <a:off x="2417780" y="3528542"/>
            <a:ext cx="863707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9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9"/>
          <p:cNvSpPr txBox="1"/>
          <p:nvPr>
            <p:ph idx="1" type="body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29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9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9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7" name="Google Shape;107;p29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0"/>
          <p:cNvSpPr txBox="1"/>
          <p:nvPr>
            <p:ph type="title"/>
          </p:nvPr>
        </p:nvSpPr>
        <p:spPr>
          <a:xfrm>
            <a:off x="1454239" y="1756130"/>
            <a:ext cx="8643154" cy="1887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0"/>
          <p:cNvSpPr txBox="1"/>
          <p:nvPr>
            <p:ph idx="1" type="body"/>
          </p:nvPr>
        </p:nvSpPr>
        <p:spPr>
          <a:xfrm>
            <a:off x="1454239" y="3806195"/>
            <a:ext cx="8630446" cy="10129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1" name="Google Shape;111;p30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30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0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14" name="Google Shape;114;p30"/>
          <p:cNvCxnSpPr/>
          <p:nvPr/>
        </p:nvCxnSpPr>
        <p:spPr>
          <a:xfrm>
            <a:off x="1454239" y="3804985"/>
            <a:ext cx="8630446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1"/>
          <p:cNvSpPr txBox="1"/>
          <p:nvPr>
            <p:ph type="title"/>
          </p:nvPr>
        </p:nvSpPr>
        <p:spPr>
          <a:xfrm>
            <a:off x="1449217" y="804889"/>
            <a:ext cx="9605635" cy="10593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1"/>
          <p:cNvSpPr txBox="1"/>
          <p:nvPr>
            <p:ph idx="1" type="body"/>
          </p:nvPr>
        </p:nvSpPr>
        <p:spPr>
          <a:xfrm>
            <a:off x="1447331" y="2010878"/>
            <a:ext cx="4645152" cy="3448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31"/>
          <p:cNvSpPr txBox="1"/>
          <p:nvPr>
            <p:ph idx="2" type="body"/>
          </p:nvPr>
        </p:nvSpPr>
        <p:spPr>
          <a:xfrm>
            <a:off x="6413771" y="2017343"/>
            <a:ext cx="4645152" cy="344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31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31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1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22" name="Google Shape;122;p31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2"/>
          <p:cNvSpPr txBox="1"/>
          <p:nvPr>
            <p:ph type="title"/>
          </p:nvPr>
        </p:nvSpPr>
        <p:spPr>
          <a:xfrm>
            <a:off x="1447191" y="804163"/>
            <a:ext cx="9607661" cy="1056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2"/>
          <p:cNvSpPr txBox="1"/>
          <p:nvPr>
            <p:ph idx="1" type="body"/>
          </p:nvPr>
        </p:nvSpPr>
        <p:spPr>
          <a:xfrm>
            <a:off x="1447191" y="2019549"/>
            <a:ext cx="4645152" cy="8019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6" name="Google Shape;126;p32"/>
          <p:cNvSpPr txBox="1"/>
          <p:nvPr>
            <p:ph idx="2" type="body"/>
          </p:nvPr>
        </p:nvSpPr>
        <p:spPr>
          <a:xfrm>
            <a:off x="1447191" y="2824269"/>
            <a:ext cx="4645152" cy="2644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32"/>
          <p:cNvSpPr txBox="1"/>
          <p:nvPr>
            <p:ph idx="3" type="body"/>
          </p:nvPr>
        </p:nvSpPr>
        <p:spPr>
          <a:xfrm>
            <a:off x="6412362" y="2023003"/>
            <a:ext cx="4645152" cy="802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8" name="Google Shape;128;p32"/>
          <p:cNvSpPr txBox="1"/>
          <p:nvPr>
            <p:ph idx="4" type="body"/>
          </p:nvPr>
        </p:nvSpPr>
        <p:spPr>
          <a:xfrm>
            <a:off x="6412362" y="2821491"/>
            <a:ext cx="4645152" cy="26373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32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2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2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2" name="Google Shape;132;p32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3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3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33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33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8" name="Google Shape;138;p33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4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34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4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5"/>
          <p:cNvSpPr txBox="1"/>
          <p:nvPr>
            <p:ph type="title"/>
          </p:nvPr>
        </p:nvSpPr>
        <p:spPr>
          <a:xfrm>
            <a:off x="1444671" y="798973"/>
            <a:ext cx="3273099" cy="22471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5"/>
          <p:cNvSpPr txBox="1"/>
          <p:nvPr>
            <p:ph idx="1" type="body"/>
          </p:nvPr>
        </p:nvSpPr>
        <p:spPr>
          <a:xfrm>
            <a:off x="5043714" y="798974"/>
            <a:ext cx="6012470" cy="46588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35"/>
          <p:cNvSpPr txBox="1"/>
          <p:nvPr>
            <p:ph idx="2" type="body"/>
          </p:nvPr>
        </p:nvSpPr>
        <p:spPr>
          <a:xfrm>
            <a:off x="1444671" y="3205491"/>
            <a:ext cx="3275013" cy="22481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47" name="Google Shape;147;p35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5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5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0" name="Google Shape;150;p35"/>
          <p:cNvCxnSpPr/>
          <p:nvPr/>
        </p:nvCxnSpPr>
        <p:spPr>
          <a:xfrm>
            <a:off x="1448280" y="3205491"/>
            <a:ext cx="3269490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36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53" name="Google Shape;153;p36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  <a:lin ang="5400000" scaled="0"/>
            </a:gradFill>
            <a:ln>
              <a:noFill/>
            </a:ln>
            <a:effectLst>
              <a:outerShdw blurRad="127000" sx="98000" rotWithShape="0" algn="tl" dir="4740000" dist="228600" sy="98000">
                <a:srgbClr val="000000">
                  <a:alpha val="3372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36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cap="flat" cmpd="sng" w="50800">
              <a:solidFill>
                <a:srgbClr val="19191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5" name="Google Shape;155;p36"/>
          <p:cNvSpPr txBox="1"/>
          <p:nvPr>
            <p:ph type="title"/>
          </p:nvPr>
        </p:nvSpPr>
        <p:spPr>
          <a:xfrm>
            <a:off x="1451206" y="1129513"/>
            <a:ext cx="5532328" cy="18305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36"/>
          <p:cNvSpPr/>
          <p:nvPr>
            <p:ph idx="2" type="pic"/>
          </p:nvPr>
        </p:nvSpPr>
        <p:spPr>
          <a:xfrm>
            <a:off x="8124389" y="1122542"/>
            <a:ext cx="2791171" cy="386632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57" name="Google Shape;157;p36"/>
          <p:cNvSpPr txBox="1"/>
          <p:nvPr>
            <p:ph idx="1" type="body"/>
          </p:nvPr>
        </p:nvSpPr>
        <p:spPr>
          <a:xfrm>
            <a:off x="1450329" y="3145992"/>
            <a:ext cx="5524404" cy="2003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58" name="Google Shape;158;p36"/>
          <p:cNvSpPr txBox="1"/>
          <p:nvPr>
            <p:ph idx="10" type="dt"/>
          </p:nvPr>
        </p:nvSpPr>
        <p:spPr>
          <a:xfrm>
            <a:off x="1447382" y="5469856"/>
            <a:ext cx="5527351" cy="320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36"/>
          <p:cNvSpPr txBox="1"/>
          <p:nvPr>
            <p:ph idx="11" type="ftr"/>
          </p:nvPr>
        </p:nvSpPr>
        <p:spPr>
          <a:xfrm>
            <a:off x="1447382" y="318640"/>
            <a:ext cx="5541004" cy="320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36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61" name="Google Shape;161;p36"/>
          <p:cNvCxnSpPr/>
          <p:nvPr/>
        </p:nvCxnSpPr>
        <p:spPr>
          <a:xfrm>
            <a:off x="1447382" y="3143605"/>
            <a:ext cx="5527351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7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37"/>
          <p:cNvSpPr txBox="1"/>
          <p:nvPr>
            <p:ph idx="1" type="body"/>
          </p:nvPr>
        </p:nvSpPr>
        <p:spPr>
          <a:xfrm rot="5400000">
            <a:off x="4527910" y="-1060599"/>
            <a:ext cx="3450613" cy="9603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65" name="Google Shape;165;p37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37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37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68" name="Google Shape;168;p37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8"/>
          <p:cNvSpPr txBox="1"/>
          <p:nvPr>
            <p:ph type="title"/>
          </p:nvPr>
        </p:nvSpPr>
        <p:spPr>
          <a:xfrm rot="5400000">
            <a:off x="7917038" y="2321047"/>
            <a:ext cx="4659889" cy="1615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38"/>
          <p:cNvSpPr txBox="1"/>
          <p:nvPr>
            <p:ph idx="1" type="body"/>
          </p:nvPr>
        </p:nvSpPr>
        <p:spPr>
          <a:xfrm rot="5400000">
            <a:off x="3029143" y="-785498"/>
            <a:ext cx="4659889" cy="7828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72" name="Google Shape;172;p38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8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38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5" name="Google Shape;175;p38"/>
          <p:cNvCxnSpPr/>
          <p:nvPr/>
        </p:nvCxnSpPr>
        <p:spPr>
          <a:xfrm>
            <a:off x="9439111" y="798973"/>
            <a:ext cx="0" cy="4659889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25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BE9E6"/>
            </a:gs>
            <a:gs pos="100000">
              <a:srgbClr val="C9C5C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chemeClr val="lt2"/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87" name="Google Shape;87;p27"/>
          <p:cNvPicPr preferRelativeResize="0"/>
          <p:nvPr/>
        </p:nvPicPr>
        <p:blipFill rotWithShape="1">
          <a:blip r:embed="rId1">
            <a:alphaModFix/>
          </a:blip>
          <a:srcRect b="-1538" l="0" r="0" t="1538"/>
          <a:stretch/>
        </p:blipFill>
        <p:spPr>
          <a:xfrm>
            <a:off x="0" y="6126480"/>
            <a:ext cx="12192000" cy="7429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7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9" name="Google Shape;89;p27"/>
          <p:cNvSpPr txBox="1"/>
          <p:nvPr>
            <p:ph idx="1" type="body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429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302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175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90" name="Google Shape;90;p27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91" name="Google Shape;91;p27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92" name="Google Shape;92;p27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3" name="Google Shape;93;p27"/>
          <p:cNvCxnSpPr/>
          <p:nvPr/>
        </p:nvCxnSpPr>
        <p:spPr>
          <a:xfrm>
            <a:off x="0" y="6128413"/>
            <a:ext cx="12192000" cy="0"/>
          </a:xfrm>
          <a:prstGeom prst="straightConnector1">
            <a:avLst/>
          </a:prstGeom>
          <a:noFill/>
          <a:ln cap="flat" cmpd="sng" w="12700">
            <a:solidFill>
              <a:srgbClr val="000001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hyperlink" Target="https://en.wikipedia.org/wiki/Bight_of_Benin" TargetMode="External"/><Relationship Id="rId5" Type="http://schemas.openxmlformats.org/officeDocument/2006/relationships/hyperlink" Target="https://creativecommons.org/licenses/by-sa/3.0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gif"/><Relationship Id="rId4" Type="http://schemas.openxmlformats.org/officeDocument/2006/relationships/hyperlink" Target="https://scholarlypublishing.blogspot.com/2007/07/" TargetMode="External"/><Relationship Id="rId5" Type="http://schemas.openxmlformats.org/officeDocument/2006/relationships/hyperlink" Target="https://creativecommons.org/licenses/by-nc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0" name="Google Shape;18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2" name="Google Shape;182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"/>
          <p:cNvSpPr txBox="1"/>
          <p:nvPr>
            <p:ph type="ctrTitle"/>
          </p:nvPr>
        </p:nvSpPr>
        <p:spPr>
          <a:xfrm>
            <a:off x="2417779" y="802298"/>
            <a:ext cx="8637073" cy="254143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Gill Sans"/>
              <a:buNone/>
            </a:pPr>
            <a:r>
              <a:rPr lang="en-US"/>
              <a:t>KINGDOM OF BENIN C. 1500 –C.1750 </a:t>
            </a:r>
            <a:endParaRPr/>
          </a:p>
        </p:txBody>
      </p:sp>
      <p:sp>
        <p:nvSpPr>
          <p:cNvPr id="188" name="Google Shape;188;p2"/>
          <p:cNvSpPr txBox="1"/>
          <p:nvPr>
            <p:ph idx="1" type="subTitle"/>
          </p:nvPr>
        </p:nvSpPr>
        <p:spPr>
          <a:xfrm>
            <a:off x="2417780" y="3531204"/>
            <a:ext cx="8637072" cy="9776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TO WHAT EXTENT WAS THE TRADE IN ENSLAVED PEOPLE THE CAUSE FOR THE RISE AND FALL OF BENIN?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/>
              <a:t>LOCATION AND FEATURES </a:t>
            </a:r>
            <a:endParaRPr/>
          </a:p>
        </p:txBody>
      </p:sp>
      <p:sp>
        <p:nvSpPr>
          <p:cNvPr id="194" name="Google Shape;194;p3"/>
          <p:cNvSpPr txBox="1"/>
          <p:nvPr>
            <p:ph idx="1" type="body"/>
          </p:nvPr>
        </p:nvSpPr>
        <p:spPr>
          <a:xfrm>
            <a:off x="487752" y="1966305"/>
            <a:ext cx="6466631" cy="3450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Benin was a Western African Kingdom and became a part of Nigeria.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US"/>
              <a:t>The word Oba is associated with the King.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US"/>
              <a:t>The oral literature provides us with a story related to the first Oba of Benin.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US"/>
              <a:t>The heart of the empire was its capital at Edo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95" name="Google Shape;19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18210" y="56095"/>
            <a:ext cx="4273790" cy="2671119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"/>
          <p:cNvSpPr txBox="1"/>
          <p:nvPr/>
        </p:nvSpPr>
        <p:spPr>
          <a:xfrm>
            <a:off x="9489988" y="2810927"/>
            <a:ext cx="270201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by Unknown Author is licensed under </a:t>
            </a:r>
            <a:r>
              <a:rPr lang="en-US" sz="900" u="sng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BY-SA</a:t>
            </a:r>
            <a:endParaRPr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7" name="Google Shape;197;p3"/>
          <p:cNvSpPr txBox="1"/>
          <p:nvPr/>
        </p:nvSpPr>
        <p:spPr>
          <a:xfrm>
            <a:off x="6912869" y="4275438"/>
            <a:ext cx="495506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Circle the location of Benin on the map.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"/>
          <p:cNvSpPr txBox="1"/>
          <p:nvPr>
            <p:ph type="title"/>
          </p:nvPr>
        </p:nvSpPr>
        <p:spPr>
          <a:xfrm>
            <a:off x="3308131" y="216270"/>
            <a:ext cx="5257800" cy="1325563"/>
          </a:xfrm>
          <a:prstGeom prst="rect">
            <a:avLst/>
          </a:prstGeom>
          <a:solidFill>
            <a:srgbClr val="F1E0F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Gill Sans"/>
              <a:buNone/>
            </a:pPr>
            <a:r>
              <a:rPr lang="en-US"/>
              <a:t>EDO WERE PEOPLE WHO LIVED IN SOUTHERN NIGERIA</a:t>
            </a:r>
            <a:endParaRPr/>
          </a:p>
        </p:txBody>
      </p:sp>
      <p:sp>
        <p:nvSpPr>
          <p:cNvPr id="203" name="Google Shape;203;p4"/>
          <p:cNvSpPr txBox="1"/>
          <p:nvPr>
            <p:ph idx="1" type="body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According to Edo Oral literature, the people were dissatisfied with the rulers and sent a request to another sacred town, Yoruba, to send a ruler. The divine ruler Ooni sent his son Oranmiyan, and his son Eweka became the First Oba of Benin.  </a:t>
            </a:r>
            <a:endParaRPr/>
          </a:p>
        </p:txBody>
      </p:sp>
      <p:pic>
        <p:nvPicPr>
          <p:cNvPr id="204" name="Google Shape;20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6313" y="3286698"/>
            <a:ext cx="4064000" cy="31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4"/>
          <p:cNvSpPr txBox="1"/>
          <p:nvPr/>
        </p:nvSpPr>
        <p:spPr>
          <a:xfrm>
            <a:off x="7746313" y="6410898"/>
            <a:ext cx="4064000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by Unknown Author is licensed under </a:t>
            </a:r>
            <a:r>
              <a:rPr lang="en-US" sz="900" u="sng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BY-SA-NC</a:t>
            </a:r>
            <a:endParaRPr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llery">
  <a:themeElements>
    <a:clrScheme name="Gallery">
      <a:dk1>
        <a:srgbClr val="000000"/>
      </a:dk1>
      <a:lt1>
        <a:srgbClr val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2025-02-25T09:55:54Z</dcterms:created>
  <dc:creator>Sujata BANERJEE</dc:creator>
</cp:coreProperties>
</file>